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0" r:id="rId3"/>
    <p:sldId id="284" r:id="rId4"/>
    <p:sldId id="268" r:id="rId5"/>
    <p:sldId id="262" r:id="rId6"/>
    <p:sldId id="263" r:id="rId7"/>
    <p:sldId id="281" r:id="rId8"/>
    <p:sldId id="264" r:id="rId9"/>
    <p:sldId id="279" r:id="rId10"/>
    <p:sldId id="283" r:id="rId11"/>
    <p:sldId id="282" r:id="rId12"/>
    <p:sldId id="265" r:id="rId13"/>
    <p:sldId id="280" r:id="rId14"/>
    <p:sldId id="278" r:id="rId15"/>
    <p:sldId id="285" r:id="rId16"/>
    <p:sldId id="276" r:id="rId17"/>
    <p:sldId id="275" r:id="rId18"/>
    <p:sldId id="269" r:id="rId1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2F2"/>
    <a:srgbClr val="D4E3F7"/>
    <a:srgbClr val="DDDDDD"/>
    <a:srgbClr val="EAEAEA"/>
    <a:srgbClr val="96B8D6"/>
    <a:srgbClr val="B4CCE2"/>
    <a:srgbClr val="0067A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38" y="54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EEF6CB-C50F-488A-99E7-79215D4B1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89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3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09532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29508AE-7153-447B-A2CF-2AEB58E18853}" type="slidenum">
              <a:rPr lang="en-GB" altLang="en-US" sz="1200" b="0">
                <a:solidFill>
                  <a:schemeClr val="tx1"/>
                </a:solidFill>
              </a:rPr>
              <a:pPr/>
              <a:t>12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132540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13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4504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14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84456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15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209397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16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36162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17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08925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18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91707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4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5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4E9394A1-4157-47F3-BFB4-0FCBDB1AADDE}" type="slidenum">
              <a:rPr lang="en-GB" altLang="en-US" sz="1200" b="0">
                <a:solidFill>
                  <a:schemeClr val="tx1"/>
                </a:solidFill>
              </a:rPr>
              <a:pPr/>
              <a:t>6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4491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7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117868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904BF29D-FD31-4101-A04D-CB41AFBEDE45}" type="slidenum">
              <a:rPr lang="en-GB" altLang="en-US" sz="1200" b="0">
                <a:solidFill>
                  <a:schemeClr val="tx1"/>
                </a:solidFill>
              </a:rPr>
              <a:pPr/>
              <a:t>8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42709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C6E7F3-DE13-4DF3-94EC-097DFEA52275}" type="slidenum">
              <a:rPr lang="en-GB" altLang="en-US" sz="1200" b="0">
                <a:solidFill>
                  <a:schemeClr val="tx1"/>
                </a:solidFill>
              </a:rPr>
              <a:pPr/>
              <a:t>9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30537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10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6280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11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96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11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4949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1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2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3643" y="1298222"/>
            <a:ext cx="7349069" cy="53022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61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91906" y="781004"/>
            <a:ext cx="4500577" cy="442713"/>
          </a:xfrm>
          <a:solidFill>
            <a:schemeClr val="bg1"/>
          </a:solidFill>
        </p:spPr>
        <p:txBody>
          <a:bodyPr/>
          <a:lstStyle/>
          <a:p>
            <a:pPr algn="ctr" rtl="1" eaLnBrk="1" hangingPunct="1"/>
            <a:r>
              <a:rPr lang="fa-IR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چارچوب انتخاب انتخاب استراتژي</a:t>
            </a:r>
            <a:endParaRPr lang="en-US" alt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828800" y="1277008"/>
          <a:ext cx="7162800" cy="441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2207172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</a:rPr>
                        <a:t>           </a:t>
                      </a:r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استراتژي</a:t>
                      </a:r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</a:rPr>
                        <a:t> </a:t>
                      </a:r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متخصص</a:t>
                      </a:r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متعهد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 تمايز/ بازار کار داخلي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الگوي پرورش استعدادها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تاکيد بر منحصر بفرد بودن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نمونه : هوا فضا، مشاوره،وکلاء، الکترونيک  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</a:t>
                      </a:r>
                      <a:r>
                        <a:rPr lang="fa-IR" baseline="0" dirty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ارتباطات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استراتژي</a:t>
                      </a:r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پيمانکارانه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تمايز/بازار کار خارجي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الگوي خريد استعداد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تاکيد برمنحصربفرد بودن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نمونه : پيما نکاري،    </a:t>
                      </a:r>
                    </a:p>
                    <a:p>
                      <a:pPr algn="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</a:t>
                      </a:r>
                      <a:endParaRPr lang="en-US" dirty="0">
                        <a:ln>
                          <a:solidFill>
                            <a:schemeClr val="accent1">
                              <a:lumMod val="10000"/>
                            </a:schemeClr>
                          </a:solidFill>
                        </a:ln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07172">
                <a:tc>
                  <a:txBody>
                    <a:bodyPr/>
                    <a:lstStyle/>
                    <a:p>
                      <a:pPr algn="r" rtl="1"/>
                      <a:r>
                        <a:rPr lang="fa-IR" sz="1800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 استراتژي سرباز وفادار</a:t>
                      </a:r>
                    </a:p>
                    <a:p>
                      <a:pPr algn="r" rtl="1"/>
                      <a:r>
                        <a:rPr lang="fa-IR" sz="1800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رهبري هزينه/ بازار کار داخلي</a:t>
                      </a:r>
                      <a:r>
                        <a:rPr lang="fa-IR" sz="1800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</a:t>
                      </a:r>
                    </a:p>
                    <a:p>
                      <a:pPr algn="r" rtl="1"/>
                      <a:r>
                        <a:rPr lang="fa-IR" sz="1800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الگوي پرورش استعدادها</a:t>
                      </a:r>
                    </a:p>
                    <a:p>
                      <a:pPr algn="r" rtl="1"/>
                      <a:r>
                        <a:rPr lang="fa-IR" sz="1800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     تاکيد برکارآيي  </a:t>
                      </a:r>
                    </a:p>
                    <a:p>
                      <a:pPr algn="r" rtl="1"/>
                      <a:r>
                        <a:rPr lang="fa-IR" sz="1800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نمونه : آب، برق، پست، مخابرات، دانشگاه</a:t>
                      </a:r>
                    </a:p>
                    <a:p>
                      <a:pPr algn="r" rtl="1"/>
                      <a:r>
                        <a:rPr lang="fa-IR" sz="1800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بيمه، دارويي</a:t>
                      </a:r>
                      <a:endParaRPr lang="fa-IR" sz="1800" b="1" dirty="0" smtClean="0">
                        <a:ln>
                          <a:solidFill>
                            <a:schemeClr val="accent1">
                              <a:lumMod val="10000"/>
                            </a:schemeClr>
                          </a:solidFill>
                        </a:ln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استراتژي نيروي قراردادي</a:t>
                      </a:r>
                    </a:p>
                    <a:p>
                      <a:pPr algn="r" rtl="1"/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رهبري هزينه/ بازار کار داخلي</a:t>
                      </a:r>
                    </a:p>
                    <a:p>
                      <a:pPr algn="r" rtl="1"/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  الگوي خريد استعداد </a:t>
                      </a:r>
                    </a:p>
                    <a:p>
                      <a:pPr algn="r" rtl="1"/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    تاکيد بر کارآيي </a:t>
                      </a:r>
                      <a:r>
                        <a:rPr lang="en-US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</a:t>
                      </a:r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</a:t>
                      </a:r>
                    </a:p>
                    <a:p>
                      <a:pPr algn="r" rtl="1"/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نمونه : فست فود، رستوران، هتل داري</a:t>
                      </a:r>
                    </a:p>
                    <a:p>
                      <a:pPr algn="r" rtl="1"/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خدمات</a:t>
                      </a:r>
                      <a:endParaRPr lang="fa-IR" b="1" dirty="0" smtClean="0">
                        <a:ln>
                          <a:solidFill>
                            <a:schemeClr val="accent1">
                              <a:lumMod val="10000"/>
                            </a:schemeClr>
                          </a:solidFill>
                        </a:ln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 rot="10800000" flipV="1">
            <a:off x="3187700" y="2908300"/>
            <a:ext cx="368300" cy="1588"/>
          </a:xfrm>
          <a:prstGeom prst="lin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2850932" y="1870842"/>
            <a:ext cx="1663700" cy="1588"/>
          </a:xfrm>
          <a:prstGeom prst="line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6426201" y="1861207"/>
            <a:ext cx="1828800" cy="1588"/>
          </a:xfrm>
          <a:prstGeom prst="line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2692400" y="4112610"/>
            <a:ext cx="1866900" cy="12700"/>
          </a:xfrm>
          <a:prstGeom prst="line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096000" y="4106479"/>
            <a:ext cx="2108200" cy="1588"/>
          </a:xfrm>
          <a:prstGeom prst="line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6794500" y="5643180"/>
            <a:ext cx="974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خارجي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8500" y="5662011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داخلي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101631" y="6109576"/>
            <a:ext cx="6718300" cy="12700"/>
          </a:xfrm>
          <a:prstGeom prst="line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5009931" y="6062280"/>
            <a:ext cx="107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بازار کار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270000" y="23368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تمايز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244601" y="4305300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هزينه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rot="16200000" flipH="1">
            <a:off x="-317062" y="3556000"/>
            <a:ext cx="3441700" cy="12700"/>
          </a:xfrm>
          <a:prstGeom prst="line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 rot="16200000">
            <a:off x="-107290" y="3276601"/>
            <a:ext cx="2491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جهت گيري استراتژيک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317" y="5696039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42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85634" y="888642"/>
            <a:ext cx="4958366" cy="167648"/>
          </a:xfrm>
          <a:solidFill>
            <a:schemeClr val="bg1"/>
          </a:solidFill>
        </p:spPr>
        <p:txBody>
          <a:bodyPr/>
          <a:lstStyle/>
          <a:p>
            <a:pPr algn="ctr" rtl="1" eaLnBrk="1" hangingPunct="1"/>
            <a:r>
              <a:rPr lang="fa-IR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   چارچوب استراتژيک جبران خدمت  </a:t>
            </a:r>
            <a:endParaRPr lang="en-US" alt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267989"/>
              </p:ext>
            </p:extLst>
          </p:nvPr>
        </p:nvGraphicFramePr>
        <p:xfrm>
          <a:off x="1828800" y="1277008"/>
          <a:ext cx="7162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205740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</a:rPr>
                        <a:t>           </a:t>
                      </a:r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رابطه</a:t>
                      </a:r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ثابت، پرداخت متغير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وجود تفاوت هاي زياد در پرداخت ها،     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هدف ريسک پذيري و عملکرد بالا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پرداخت پاداش ها متغیرو منعطف براي ايجاد مزيت هاي رقابتي پايدار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</a:t>
                      </a:r>
                      <a:r>
                        <a:rPr lang="en-US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</a:t>
                      </a:r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</a:rPr>
                        <a:t> </a:t>
                      </a:r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رابطه</a:t>
                      </a:r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غير دايم وپرداخت متغير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وجود تفاوت هاي زياد باهدف ريسک   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      پذيري و عملکرد بالا</a:t>
                      </a:r>
                    </a:p>
                    <a:p>
                      <a:pPr algn="ctr" rtl="1"/>
                      <a:endParaRPr lang="fa-IR" baseline="0" dirty="0" smtClean="0">
                        <a:ln>
                          <a:solidFill>
                            <a:schemeClr val="accent1">
                              <a:lumMod val="10000"/>
                            </a:schemeClr>
                          </a:solidFill>
                        </a:ln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پاداش ها بسيار متغير و منعطف و دارای نقش افزایش بهره وری و اثربخشی</a:t>
                      </a:r>
                    </a:p>
                    <a:p>
                      <a:pPr algn="ctr" rtl="1"/>
                      <a:endParaRPr lang="fa-IR" baseline="0" dirty="0" smtClean="0">
                        <a:ln>
                          <a:solidFill>
                            <a:schemeClr val="accent1">
                              <a:lumMod val="10000"/>
                            </a:schemeClr>
                          </a:solidFill>
                        </a:ln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5740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</a:rPr>
                        <a:t>          </a:t>
                      </a:r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رابطه</a:t>
                      </a:r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ثابت وپرداخت يکسان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تاثير سنوات در ميزان پرداخت    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مقايسه داخلي وجود دارد 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پاداش ها نقش افزايش وفاداري را دارند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ثبات رابطه</a:t>
                      </a:r>
                      <a:r>
                        <a:rPr lang="fa-IR" b="1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کم وسطح پرداخت پايين 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فرايند منصفامه و يکنواخت وجود دارد   </a:t>
                      </a:r>
                    </a:p>
                    <a:p>
                      <a:pPr algn="ctr" rtl="1"/>
                      <a:endParaRPr lang="fa-IR" baseline="0" dirty="0" smtClean="0">
                        <a:ln>
                          <a:solidFill>
                            <a:schemeClr val="accent1">
                              <a:lumMod val="10000"/>
                            </a:schemeClr>
                          </a:solidFill>
                        </a:ln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     مقايسه خارجي وجود دارد.</a:t>
                      </a:r>
                    </a:p>
                    <a:p>
                      <a:pPr algn="ctr" rtl="1"/>
                      <a:r>
                        <a:rPr lang="fa-IR" baseline="0" dirty="0" smtClean="0">
                          <a:ln>
                            <a:solidFill>
                              <a:schemeClr val="accent1">
                                <a:lumMod val="10000"/>
                              </a:schemeClr>
                            </a:solidFill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     پاداش نقش جبران خدمت را دارد.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 rot="10800000" flipV="1">
            <a:off x="3187700" y="2908300"/>
            <a:ext cx="368300" cy="1588"/>
          </a:xfrm>
          <a:prstGeom prst="lin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2787870" y="2280746"/>
            <a:ext cx="1663700" cy="1588"/>
          </a:xfrm>
          <a:prstGeom prst="line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6032064" y="2239579"/>
            <a:ext cx="1828800" cy="1588"/>
          </a:xfrm>
          <a:prstGeom prst="line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2708166" y="4081079"/>
            <a:ext cx="1866900" cy="12700"/>
          </a:xfrm>
          <a:prstGeom prst="line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096000" y="4138010"/>
            <a:ext cx="2108200" cy="1588"/>
          </a:xfrm>
          <a:prstGeom prst="line">
            <a:avLst/>
          </a:prstGeom>
          <a:solidFill>
            <a:schemeClr val="bg2"/>
          </a:solidFill>
          <a:ln>
            <a:solidFill>
              <a:schemeClr val="accent4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6794500" y="5643180"/>
            <a:ext cx="974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خارجي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8500" y="5662011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داخلي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101631" y="6109576"/>
            <a:ext cx="6718300" cy="12700"/>
          </a:xfrm>
          <a:prstGeom prst="line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5009931" y="6062280"/>
            <a:ext cx="107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بازار کار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222703" y="23368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تمايز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165774" y="4273769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هزينه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rot="16200000" flipH="1">
            <a:off x="-443186" y="3540235"/>
            <a:ext cx="3441700" cy="12700"/>
          </a:xfrm>
          <a:prstGeom prst="line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 rot="16200000">
            <a:off x="-201882" y="3260837"/>
            <a:ext cx="2491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</a:rPr>
              <a:t>جهت گيري استراتژيک</a:t>
            </a:r>
            <a:endParaRPr lang="en-US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10800000" flipV="1">
            <a:off x="3340100" y="3060700"/>
            <a:ext cx="368300" cy="1588"/>
          </a:xfrm>
          <a:prstGeom prst="lin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7680" y="569604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63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6624" y="2345268"/>
            <a:ext cx="78344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1_ دخالت دولت ها بعنوان مدافع </a:t>
            </a:r>
            <a:r>
              <a:rPr lang="fa-IR" sz="2800" b="1" i="1" u="sng" dirty="0" smtClean="0">
                <a:solidFill>
                  <a:schemeClr val="tx1"/>
                </a:solidFill>
                <a:cs typeface="B Nazanin" pitchFamily="2" charset="-78"/>
              </a:rPr>
              <a:t>منفعت عامه. 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2_ وجود </a:t>
            </a:r>
            <a:r>
              <a:rPr lang="fa-IR" sz="2800" b="1" i="1" u="sng" dirty="0" smtClean="0">
                <a:solidFill>
                  <a:schemeClr val="tx1"/>
                </a:solidFill>
                <a:cs typeface="B Nazanin" pitchFamily="2" charset="-78"/>
              </a:rPr>
              <a:t>سازمان ها وگروه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هاي مدافع حقوق کارگران.     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3_ افزايش </a:t>
            </a:r>
            <a:r>
              <a:rPr lang="fa-IR" sz="2800" b="1" i="1" u="sng" dirty="0" smtClean="0">
                <a:solidFill>
                  <a:schemeClr val="tx1"/>
                </a:solidFill>
                <a:cs typeface="B Nazanin" pitchFamily="2" charset="-78"/>
              </a:rPr>
              <a:t>تنوع تخصص ها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ودگرگوني  </a:t>
            </a:r>
            <a:r>
              <a:rPr lang="fa-IR" sz="2800" b="1" i="1" u="sng" dirty="0" smtClean="0">
                <a:solidFill>
                  <a:schemeClr val="tx1"/>
                </a:solidFill>
                <a:cs typeface="B Nazanin" pitchFamily="2" charset="-78"/>
              </a:rPr>
              <a:t>مهارت ها.</a:t>
            </a: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4_ پيچيده شدن </a:t>
            </a:r>
            <a:r>
              <a:rPr lang="fa-IR" sz="2800" b="1" i="1" u="sng" dirty="0" smtClean="0">
                <a:solidFill>
                  <a:schemeClr val="tx1"/>
                </a:solidFill>
                <a:cs typeface="B Nazanin" pitchFamily="2" charset="-78"/>
              </a:rPr>
              <a:t>تکنولوژي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توليد </a:t>
            </a:r>
            <a:r>
              <a:rPr lang="fa-IR" sz="2800" b="1" i="1" u="sng" dirty="0" smtClean="0">
                <a:solidFill>
                  <a:schemeClr val="tx1"/>
                </a:solidFill>
                <a:cs typeface="B Nazanin" pitchFamily="2" charset="-78"/>
              </a:rPr>
              <a:t>وشرايط نگهداري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آن.        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5_ توجه بيشتر به </a:t>
            </a:r>
            <a:r>
              <a:rPr lang="fa-IR" sz="2800" b="1" u="sng" dirty="0" smtClean="0">
                <a:solidFill>
                  <a:schemeClr val="tx1"/>
                </a:solidFill>
                <a:cs typeface="B Nazanin" pitchFamily="2" charset="-78"/>
              </a:rPr>
              <a:t>ارزش هاي انساني.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6_ لزوم افزايش </a:t>
            </a:r>
            <a:r>
              <a:rPr lang="fa-IR" sz="2800" b="1" i="1" u="sng" dirty="0" smtClean="0">
                <a:solidFill>
                  <a:schemeClr val="tx1"/>
                </a:solidFill>
                <a:cs typeface="B Nazanin" pitchFamily="2" charset="-78"/>
              </a:rPr>
              <a:t>رقابت پذيري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سازمان ها با بازار آزاد.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7_ افزايش </a:t>
            </a:r>
            <a:r>
              <a:rPr lang="fa-IR" sz="2800" b="1" i="1" u="sng" dirty="0" smtClean="0">
                <a:solidFill>
                  <a:schemeClr val="tx1"/>
                </a:solidFill>
                <a:cs typeface="B Nazanin" pitchFamily="2" charset="-78"/>
              </a:rPr>
              <a:t>قدرت نگهداري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کارکنان داراي مزيت رقابتی.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786473" y="1177753"/>
            <a:ext cx="7357533" cy="11731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anose="00000400000000000000" pitchFamily="2" charset="-78"/>
              </a:rPr>
              <a:t>علل</a:t>
            </a:r>
            <a:r>
              <a:rPr kumimoji="0" lang="fa-IR" sz="4400" b="1" i="1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Nazanin" panose="00000400000000000000" pitchFamily="2" charset="-78"/>
              </a:rPr>
              <a:t> پيدايش طبقه بندي مشاغل</a:t>
            </a:r>
            <a:endParaRPr kumimoji="0" lang="fa-IR" sz="44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8427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321" y="1600200"/>
            <a:ext cx="64428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1_ واگذاري کار به متقاضيان داراي صلاحيت.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2_ پرداخت مزد عادلانه.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3_ پيش گيري از اعمال سليقه فردی.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4_ افزايش رضايت کارکنان.</a:t>
            </a:r>
          </a:p>
          <a:p>
            <a:pPr algn="r"/>
            <a:endParaRPr lang="en-US" sz="3200" u="sng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8" name="Picture 2" descr="C:\Documents and Settings\user\Start Menu\Desktop\بابا\همدلی و همراهی\6669711-image-of-business-partners-hands-on-top-of-each-other-symbolizing-companionship-and-un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3911" y="2286000"/>
            <a:ext cx="2971799" cy="4572000"/>
          </a:xfrm>
          <a:prstGeom prst="rect">
            <a:avLst/>
          </a:prstGeom>
          <a:noFill/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3025423" y="805222"/>
            <a:ext cx="5974646" cy="4631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="1" i="1" u="sng" dirty="0" smtClean="0">
                <a:solidFill>
                  <a:srgbClr val="002060"/>
                </a:solidFill>
                <a:latin typeface="+mj-lt"/>
                <a:ea typeface="+mj-ea"/>
                <a:cs typeface="B Nazanin" panose="00000400000000000000" pitchFamily="2" charset="-78"/>
              </a:rPr>
              <a:t>اهداف کلي طرح طبقه بندي </a:t>
            </a:r>
            <a:endParaRPr kumimoji="0" lang="fa-IR" sz="44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0698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750" y="1600200"/>
            <a:ext cx="82994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u="sng" dirty="0" smtClean="0">
                <a:solidFill>
                  <a:schemeClr val="tx1"/>
                </a:solidFill>
                <a:cs typeface="B Nazanin" pitchFamily="2" charset="-78"/>
              </a:rPr>
              <a:t>1</a:t>
            </a:r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_ تعيين مشير شغلي کارکنان. 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2_ کاهش تاثير عوامل کيفي در انتضابات.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3_ تعيين ويژگي لازم براي تصدي مشاغل.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4_ برقراري تفاوت پرداخت ناشي از ويژگي هاي فردي.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5_ ايجاد تعادل درپرداخت ها در مقايسه با بازارآزاد.</a:t>
            </a:r>
          </a:p>
          <a:p>
            <a:pPr algn="r"/>
            <a:endParaRPr lang="en-US" sz="2800" u="sng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313296" y="793931"/>
            <a:ext cx="5808133" cy="9937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000" b="1" i="1" u="sng" dirty="0" smtClean="0">
                <a:solidFill>
                  <a:srgbClr val="002060"/>
                </a:solidFill>
                <a:latin typeface="+mj-lt"/>
                <a:ea typeface="+mj-ea"/>
                <a:cs typeface="B Nazanin" panose="00000400000000000000" pitchFamily="2" charset="-78"/>
              </a:rPr>
              <a:t>کارکرد هاي  طرح طبقه بندي:</a:t>
            </a:r>
            <a:endParaRPr kumimoji="0" lang="fa-IR" sz="40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B Nazanin" panose="00000400000000000000" pitchFamily="2" charset="-78"/>
            </a:endParaRPr>
          </a:p>
        </p:txBody>
      </p:sp>
      <p:pic>
        <p:nvPicPr>
          <p:cNvPr id="9" name="Picture 2" descr="C:\Documents and Settings\user\Start Menu\Desktop\بابا\جذب موثر\7WHOQ5CAT3PX7UCADQTXNNCAZSZSZTCA3AA1LCCAOCFGS3CAKCYPGYCA1AC6EPCATDM1GZCAUKUH5SCAYCHXF0CAMGIV6RCAUI3X6ECARN9G2OCA9H9BIVCA0IL3QKCAKFWMBXCAZQB00QCAOVQYWACAK9KQ6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5742" y="4165599"/>
            <a:ext cx="4648200" cy="2641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7240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1868810" y="1801098"/>
            <a:ext cx="5808133" cy="26383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000" i="1" u="sng" dirty="0" smtClean="0">
                <a:solidFill>
                  <a:srgbClr val="002060"/>
                </a:solidFill>
                <a:latin typeface="+mj-lt"/>
                <a:ea typeface="+mj-ea"/>
                <a:cs typeface="B Nazanin" panose="00000400000000000000" pitchFamily="2" charset="-78"/>
              </a:rPr>
              <a:t>اجرای کارگاه</a:t>
            </a:r>
            <a:r>
              <a:rPr lang="fa-IR" sz="4000" b="1" i="1" u="sng" dirty="0" smtClean="0">
                <a:solidFill>
                  <a:srgbClr val="002060"/>
                </a:solidFill>
                <a:latin typeface="+mj-lt"/>
                <a:ea typeface="+mj-ea"/>
                <a:cs typeface="B Nazanin" panose="00000400000000000000" pitchFamily="2" charset="-78"/>
              </a:rPr>
              <a:t>  </a:t>
            </a:r>
            <a:r>
              <a:rPr lang="fa-IR" sz="4000" b="1" i="1" u="sng" dirty="0" smtClean="0">
                <a:solidFill>
                  <a:srgbClr val="002060"/>
                </a:solidFill>
                <a:latin typeface="+mj-lt"/>
                <a:ea typeface="+mj-ea"/>
                <a:cs typeface="B Nazanin" panose="00000400000000000000" pitchFamily="2" charset="-78"/>
              </a:rPr>
              <a:t>طرح طبقه </a:t>
            </a:r>
            <a:r>
              <a:rPr lang="fa-IR" sz="4000" b="1" i="1" u="sng" dirty="0" smtClean="0">
                <a:solidFill>
                  <a:srgbClr val="002060"/>
                </a:solidFill>
                <a:latin typeface="+mj-lt"/>
                <a:ea typeface="+mj-ea"/>
                <a:cs typeface="B Nazanin" panose="00000400000000000000" pitchFamily="2" charset="-78"/>
              </a:rPr>
              <a:t>بندي مشاغل با استفاده از یک شرکت صوری در چارچوب قوانین و مقرارت.</a:t>
            </a:r>
            <a:endParaRPr kumimoji="0" lang="fa-IR" sz="40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742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330" y="5277556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7181" y="1447806"/>
            <a:ext cx="4114800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cs typeface="B Nazanin" pitchFamily="2" charset="-78"/>
              </a:rPr>
              <a:t>درک زمان:                </a:t>
            </a:r>
            <a:endParaRPr lang="fa-IR" sz="32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 rtl="1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اگرمردم </a:t>
            </a:r>
            <a:r>
              <a:rPr lang="fa-IR" sz="3200" i="1" u="sng" dirty="0" smtClean="0">
                <a:solidFill>
                  <a:srgbClr val="FF0000"/>
                </a:solidFill>
                <a:cs typeface="B Nazanin" pitchFamily="2" charset="-78"/>
              </a:rPr>
              <a:t>ارزش زمان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را مي دانستند، هرگز کفش بنددار </a:t>
            </a:r>
          </a:p>
          <a:p>
            <a:pPr algn="r" rtl="1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نمي خريدند.                                                </a:t>
            </a:r>
          </a:p>
          <a:p>
            <a:pPr algn="r" rtl="1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                              </a:t>
            </a:r>
            <a:r>
              <a:rPr lang="fa-IR" sz="3200" b="1" i="1" u="sng" dirty="0" smtClean="0">
                <a:solidFill>
                  <a:schemeClr val="tx1"/>
                </a:solidFill>
                <a:cs typeface="B Nazanin" pitchFamily="2" charset="-78"/>
              </a:rPr>
              <a:t>انيشتن</a:t>
            </a:r>
          </a:p>
        </p:txBody>
      </p:sp>
      <p:pic>
        <p:nvPicPr>
          <p:cNvPr id="8" name="Picture 2" descr="C:\Documents and Settings\user\Start Menu\Desktop\موارد مربوط به سايت\dadi\time-management-gu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5848" y="1196624"/>
            <a:ext cx="3773312" cy="56557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3391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1924755"/>
            <a:ext cx="38862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4000" b="1" dirty="0" smtClean="0">
                <a:solidFill>
                  <a:schemeClr val="tx1"/>
                </a:solidFill>
                <a:cs typeface="B Nazanin" pitchFamily="2" charset="-78"/>
              </a:rPr>
              <a:t>با تشکر از توجه شما</a:t>
            </a:r>
            <a:endParaRPr lang="fa-IR" sz="40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200" y="3124200"/>
            <a:ext cx="23368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4000" b="1" i="1" u="sng" dirty="0" smtClean="0">
                <a:solidFill>
                  <a:srgbClr val="00B050"/>
                </a:solidFill>
                <a:cs typeface="B Nazanin" pitchFamily="2" charset="-78"/>
              </a:rPr>
              <a:t>موفق باشید.</a:t>
            </a:r>
          </a:p>
        </p:txBody>
      </p:sp>
    </p:spTree>
    <p:extLst>
      <p:ext uri="{BB962C8B-B14F-4D97-AF65-F5344CB8AC3E}">
        <p14:creationId xmlns:p14="http://schemas.microsoft.com/office/powerpoint/2010/main" val="4093445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5914" y="1349549"/>
            <a:ext cx="87153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1-دعایی، حبیب اله، مدیریت منابع </a:t>
            </a:r>
            <a:r>
              <a:rPr lang="fa-IR" sz="2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انسانی.</a:t>
            </a:r>
            <a:endParaRPr lang="fa-IR" sz="2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2- ستاری، حسن، مدیریت منابع </a:t>
            </a:r>
            <a:r>
              <a:rPr lang="fa-IR" sz="2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انسانی.</a:t>
            </a:r>
            <a:endParaRPr lang="fa-IR" sz="2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3-میرسپاسی، مدیریت منابع </a:t>
            </a:r>
            <a:r>
              <a:rPr lang="fa-IR" sz="2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انسانی.</a:t>
            </a:r>
            <a:endParaRPr lang="fa-IR" sz="2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4-بامبرگر، پیتر، استراتژی مبانی انسانی، پارسیان و </a:t>
            </a:r>
            <a:r>
              <a:rPr lang="fa-IR" sz="2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اعرابی.</a:t>
            </a:r>
            <a:endParaRPr lang="fa-IR" sz="2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5- هرسی، پال. بلانچارد، کنت، مدیریت رفتار سازمانی، علی علاقه </a:t>
            </a:r>
            <a:r>
              <a:rPr lang="fa-IR" sz="2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بند.</a:t>
            </a:r>
            <a:endParaRPr lang="en-US" sz="2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6- میرزایی،اله کرم،جزوه مدیریت سازمان های </a:t>
            </a:r>
            <a:r>
              <a:rPr lang="fa-IR" sz="2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پیچیده.</a:t>
            </a:r>
          </a:p>
          <a:p>
            <a:pPr algn="r" rtl="1">
              <a:lnSpc>
                <a:spcPct val="150000"/>
              </a:lnSpc>
            </a:pPr>
            <a:r>
              <a:rPr lang="fa-IR" sz="24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7- رابینز، استیفن، مدیریت منابع انسانی، مترجم غلامحسین خانقاه.</a:t>
            </a:r>
            <a:endParaRPr lang="fa-IR" sz="24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411689" y="590549"/>
            <a:ext cx="16430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54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منابع: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8734" y="1919112"/>
            <a:ext cx="7851648" cy="2286000"/>
          </a:xfrm>
          <a:prstGeom prst="rect">
            <a:avLst/>
          </a:prstGeom>
        </p:spPr>
        <p:txBody>
          <a:bodyPr vert="horz" anchor="b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8800" i="1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Zar" pitchFamily="2" charset="-78"/>
              </a:rPr>
              <a:t>طبقه بندي مشاغل</a:t>
            </a:r>
            <a:endParaRPr kumimoji="0" lang="en-US" sz="8800" i="1" u="sng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8800" i="1" u="sng" noProof="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Zar" pitchFamily="2" charset="-78"/>
              </a:rPr>
              <a:t>(آموزش کارگاهی)</a:t>
            </a:r>
            <a:endParaRPr kumimoji="0" lang="fa-IR" sz="8800" i="1" u="sng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4114800"/>
            <a:ext cx="2819400" cy="1219200"/>
          </a:xfrm>
          <a:prstGeom prst="rect">
            <a:avLst/>
          </a:prstGeom>
        </p:spPr>
        <p:txBody>
          <a:bodyPr vert="horz" lIns="45720" rIns="45720">
            <a:normAutofit fontScale="77500" lnSpcReduction="20000"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</a:t>
            </a: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دکترخسرو صحت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09123187519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          1393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   </a:t>
            </a: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Farnaz" pitchFamily="2" charset="-78"/>
              </a:rPr>
              <a:t>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Farnaz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33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8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9823" y="2096915"/>
            <a:ext cx="752968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u="sng" dirty="0" smtClean="0">
                <a:solidFill>
                  <a:schemeClr val="tx1"/>
                </a:solidFill>
                <a:cs typeface="B Nazanin" pitchFamily="2" charset="-78"/>
              </a:rPr>
              <a:t>1</a:t>
            </a:r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_ روش هاي طرح طبقه بندي.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2_ مباني وجايگاه قانوني روش ها.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3_ فرآيند طرح طبقه بندي.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4_ عوامل تشکيل دهنده تجزيه وتجليل يک شغل.</a:t>
            </a:r>
          </a:p>
          <a:p>
            <a:pPr algn="r"/>
            <a:r>
              <a:rPr lang="fa-IR" sz="3200" u="sng" dirty="0" smtClean="0">
                <a:solidFill>
                  <a:schemeClr val="tx1"/>
                </a:solidFill>
                <a:cs typeface="B Nazanin" pitchFamily="2" charset="-78"/>
              </a:rPr>
              <a:t>5_ روش محاسبه وتعيين حقوق ومزايا.</a:t>
            </a:r>
          </a:p>
          <a:p>
            <a:pPr algn="r"/>
            <a:endParaRPr lang="en-US" sz="2800" u="sng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819400" y="985845"/>
            <a:ext cx="6324600" cy="1249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B Nazanin" panose="00000400000000000000" pitchFamily="2" charset="-78"/>
              </a:rPr>
              <a:t>طرح</a:t>
            </a:r>
            <a:r>
              <a:rPr kumimoji="0" lang="fa-IR" sz="5400" b="1" i="1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B Nazanin" panose="00000400000000000000" pitchFamily="2" charset="-78"/>
              </a:rPr>
              <a:t> طبقه بندي مشاغل</a:t>
            </a:r>
            <a:endParaRPr kumimoji="0" lang="fa-IR" sz="54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1497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840374" y="1424546"/>
            <a:ext cx="6819419" cy="469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FontTx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>
              <a:spcBef>
                <a:spcPct val="0"/>
              </a:spcBef>
              <a:buClrTx/>
              <a:defRPr/>
            </a:pPr>
            <a:r>
              <a:rPr lang="fa-IR" sz="4400" b="0" i="1" u="sng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تنها امتیاز رقابتی سازمان ها در سده بیست و یکم، برخورداری از کارکنان فرهیخته و ارزشمند است و بهره وری این کارکنان بزرگترین چالش است که مدیران در این سده با آن روبرو هستند</a:t>
            </a:r>
            <a:r>
              <a:rPr lang="fa-IR" sz="4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.          </a:t>
            </a:r>
          </a:p>
          <a:p>
            <a:pPr algn="justLow" rtl="1">
              <a:spcBef>
                <a:spcPct val="0"/>
              </a:spcBef>
              <a:buClrTx/>
              <a:defRPr/>
            </a:pPr>
            <a:r>
              <a:rPr lang="fa-IR" sz="4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                    </a:t>
            </a:r>
            <a:r>
              <a:rPr lang="fa-IR" sz="4400" b="1" i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مایکل آرمسترانگ</a:t>
            </a:r>
            <a:endParaRPr lang="en-US" sz="4400" b="1" i="1" u="sng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B Zar" pitchFamily="2" charset="-78"/>
            </a:endParaRPr>
          </a:p>
          <a:p>
            <a:pPr algn="justLow"/>
            <a:endParaRPr lang="en-US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514867" y="1883976"/>
            <a:ext cx="8549240" cy="4525963"/>
          </a:xfrm>
        </p:spPr>
        <p:txBody>
          <a:bodyPr>
            <a:normAutofit fontScale="85000" lnSpcReduction="10000"/>
          </a:bodyPr>
          <a:lstStyle/>
          <a:p>
            <a:pPr marL="0" lvl="0" indent="0" algn="r" rtl="1">
              <a:lnSpc>
                <a:spcPct val="17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1- </a:t>
            </a:r>
            <a:r>
              <a:rPr lang="fa-IR" sz="2800" b="1" i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دارای انتظارات</a:t>
            </a: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 خاص از سازمان هستند.</a:t>
            </a:r>
          </a:p>
          <a:p>
            <a:pPr marL="0" lvl="0" indent="0" algn="r" rtl="1">
              <a:lnSpc>
                <a:spcPct val="17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2- انسان های دانشمند و متعلق به جامعه دانشمدار می باشند. </a:t>
            </a:r>
          </a:p>
          <a:p>
            <a:pPr marL="0" lvl="0" indent="0" algn="r">
              <a:lnSpc>
                <a:spcPct val="17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3- باگسترش </a:t>
            </a:r>
            <a:r>
              <a:rPr lang="fa-IR" sz="2800" b="1" i="1" u="sng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تکنولوژی ارتباطات و اطلاعات قدرت جابجایی </a:t>
            </a:r>
            <a:r>
              <a:rPr lang="fa-IR" sz="28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پیدا کرده اند.</a:t>
            </a:r>
          </a:p>
          <a:p>
            <a:pPr marL="0" lvl="0" indent="0" algn="r">
              <a:lnSpc>
                <a:spcPct val="17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4- مورد نظر مراکز اثرگذار مانند </a:t>
            </a:r>
            <a:r>
              <a:rPr lang="fa-IR" sz="2800" b="1" i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اتحادیه ها </a:t>
            </a: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و </a:t>
            </a:r>
            <a:r>
              <a:rPr lang="fa-IR" sz="2800" b="1" i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گروه هاي اجتماعي </a:t>
            </a:r>
            <a:r>
              <a:rPr lang="fa-IR" sz="28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هستند. </a:t>
            </a:r>
          </a:p>
          <a:p>
            <a:pPr marL="0" lvl="0" indent="0" algn="r" rtl="1">
              <a:lnSpc>
                <a:spcPct val="17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5- باحضور پررنگ </a:t>
            </a:r>
            <a:r>
              <a:rPr lang="fa-IR" sz="2800" b="1" i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رقبا</a:t>
            </a: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، دارای بازاریی به شدت رقابتی هستند. </a:t>
            </a:r>
          </a:p>
          <a:p>
            <a:pPr marL="0" lvl="0" indent="0" algn="r">
              <a:lnSpc>
                <a:spcPct val="17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a-I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6- دارای  </a:t>
            </a:r>
            <a:r>
              <a:rPr lang="fa-IR" sz="2800" b="1" i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قدرت انتخاب </a:t>
            </a:r>
            <a:r>
              <a:rPr lang="fa-IR" sz="28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Zar" pitchFamily="2" charset="-78"/>
              </a:rPr>
              <a:t>می باشند.</a:t>
            </a:r>
            <a:endParaRPr lang="en-US" sz="2800" i="1" dirty="0" smtClean="0"/>
          </a:p>
          <a:p>
            <a:pPr>
              <a:lnSpc>
                <a:spcPct val="170000"/>
              </a:lnSpc>
            </a:pPr>
            <a:endParaRPr lang="en-US" sz="2800" dirty="0" smtClean="0"/>
          </a:p>
          <a:p>
            <a:pPr>
              <a:lnSpc>
                <a:spcPct val="170000"/>
              </a:lnSpc>
            </a:pP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146997" y="1034125"/>
            <a:ext cx="4962385" cy="80803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fa-IR" sz="4000" b="1" i="1" u="sng" dirty="0" smtClean="0">
                <a:solidFill>
                  <a:srgbClr val="002060"/>
                </a:solidFill>
                <a:cs typeface="B Zar" pitchFamily="2" charset="-78"/>
              </a:rPr>
              <a:t>چراکه این قبیل همکاران:</a:t>
            </a:r>
            <a:endParaRPr lang="en-US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5700889" y="705653"/>
            <a:ext cx="3364090" cy="1385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2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a-IR" sz="4800" b="1" i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B Nazanin" panose="00000400000000000000" pitchFamily="2" charset="-78"/>
              </a:rPr>
              <a:t>چه باید کرد؟</a:t>
            </a:r>
            <a:endParaRPr lang="fa-IR" sz="4800" b="1" i="1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0" indent="0" algn="r">
              <a:lnSpc>
                <a:spcPct val="2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fa-IR" sz="4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0" indent="0" algn="r">
              <a:lnSpc>
                <a:spcPct val="2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sz="4800" b="1" i="1" u="sng" dirty="0" smtClean="0">
              <a:solidFill>
                <a:srgbClr val="00B050"/>
              </a:solidFill>
              <a:cs typeface="B Nazanin" panose="00000400000000000000" pitchFamily="2" charset="-78"/>
            </a:endParaRPr>
          </a:p>
          <a:p>
            <a:pPr>
              <a:lnSpc>
                <a:spcPct val="200000"/>
              </a:lnSpc>
            </a:pPr>
            <a:endParaRPr lang="en-US" sz="4800" b="1" dirty="0" smtClean="0">
              <a:cs typeface="B Nazanin" panose="00000400000000000000" pitchFamily="2" charset="-78"/>
            </a:endParaRPr>
          </a:p>
          <a:p>
            <a:pPr>
              <a:lnSpc>
                <a:spcPct val="200000"/>
              </a:lnSpc>
            </a:pPr>
            <a:endParaRPr lang="en-US" sz="4800" b="1" dirty="0">
              <a:cs typeface="B Nazanin" panose="00000400000000000000" pitchFamily="2" charset="-78"/>
            </a:endParaRPr>
          </a:p>
        </p:txBody>
      </p:sp>
      <p:pic>
        <p:nvPicPr>
          <p:cNvPr id="7" name="Picture 2" descr="C:\Documents and Settings\user\Start Menu\Desktop\بابا\ارتباط موثر\communication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2" y="2068684"/>
            <a:ext cx="5029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91" y="5502859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404574" y="901516"/>
            <a:ext cx="4711047" cy="4597767"/>
          </a:xfrm>
        </p:spPr>
        <p:txBody>
          <a:bodyPr>
            <a:noAutofit/>
          </a:bodyPr>
          <a:lstStyle/>
          <a:p>
            <a:pPr marL="0" lvl="0" indent="0" algn="ctr" rtl="1">
              <a:lnSpc>
                <a:spcPct val="17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a-IR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سازمان ها باید بطور جدی برای نگهداری کارکنان خود با توجه به مقتضیات محیطی موجود، مجموعه ای از عوامل انگیزشی تاثیرگذار را شناسایی و عملیاتی نمایند. یکی از موضوعات چالش برانگیز در مجموعه عوامل انگیزشی اثرگذار، رعایت عدالت در پرداخت می باشد.</a:t>
            </a:r>
          </a:p>
          <a:p>
            <a:pPr marL="0" lvl="0" indent="0" algn="ctr" rtl="1">
              <a:lnSpc>
                <a:spcPct val="17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fa-I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.</a:t>
            </a: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>
              <a:lnSpc>
                <a:spcPct val="170000"/>
              </a:lnSpc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>
              <a:lnSpc>
                <a:spcPct val="170000"/>
              </a:lnSpc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805" y="1844902"/>
            <a:ext cx="3293769" cy="365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2135" y="1873959"/>
            <a:ext cx="6975423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1_ پذيرش </a:t>
            </a:r>
            <a:r>
              <a:rPr lang="fa-IR" sz="3600" b="1" i="1" u="sng" dirty="0" smtClean="0">
                <a:solidFill>
                  <a:schemeClr val="tx1"/>
                </a:solidFill>
                <a:cs typeface="B Nazanin" pitchFamily="2" charset="-78"/>
              </a:rPr>
              <a:t>تفاوت ها</a:t>
            </a: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 در </a:t>
            </a:r>
            <a:r>
              <a:rPr lang="fa-IR" sz="3600" b="1" i="1" u="sng" dirty="0" smtClean="0">
                <a:solidFill>
                  <a:schemeClr val="tx1"/>
                </a:solidFill>
                <a:cs typeface="B Nazanin" pitchFamily="2" charset="-78"/>
              </a:rPr>
              <a:t>فرصت هاي </a:t>
            </a: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برابر. </a:t>
            </a:r>
          </a:p>
          <a:p>
            <a:pPr algn="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2_ پرداخت داراي </a:t>
            </a:r>
            <a:r>
              <a:rPr lang="fa-IR" sz="3600" b="1" i="1" u="sng" dirty="0" smtClean="0">
                <a:solidFill>
                  <a:schemeClr val="tx1"/>
                </a:solidFill>
                <a:cs typeface="B Nazanin" pitchFamily="2" charset="-78"/>
              </a:rPr>
              <a:t>مابه ازاي</a:t>
            </a: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کار.                    </a:t>
            </a:r>
          </a:p>
          <a:p>
            <a:pPr algn="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3_ انطباق پرداخت با </a:t>
            </a:r>
            <a:r>
              <a:rPr lang="fa-IR" sz="3600" b="1" i="1" u="sng" dirty="0" smtClean="0">
                <a:solidFill>
                  <a:schemeClr val="tx1"/>
                </a:solidFill>
                <a:cs typeface="B Nazanin" pitchFamily="2" charset="-78"/>
              </a:rPr>
              <a:t>عملکرد </a:t>
            </a: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افراد.              </a:t>
            </a:r>
          </a:p>
          <a:p>
            <a:pPr algn="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4_ افزايش </a:t>
            </a:r>
            <a:r>
              <a:rPr lang="fa-IR" sz="3600" b="1" i="1" u="sng" dirty="0" smtClean="0">
                <a:solidFill>
                  <a:schemeClr val="tx1"/>
                </a:solidFill>
                <a:cs typeface="B Nazanin" pitchFamily="2" charset="-78"/>
              </a:rPr>
              <a:t>قدرت پاسخگويي </a:t>
            </a: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مدير.         </a:t>
            </a:r>
          </a:p>
          <a:p>
            <a:pPr algn="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5_ </a:t>
            </a:r>
            <a:r>
              <a:rPr lang="fa-IR" sz="3600" b="1" i="1" u="sng" dirty="0" smtClean="0">
                <a:solidFill>
                  <a:schemeClr val="tx1"/>
                </a:solidFill>
                <a:cs typeface="B Nazanin" pitchFamily="2" charset="-78"/>
              </a:rPr>
              <a:t>آرامش خاطر </a:t>
            </a: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کارکنان.                   </a:t>
            </a:r>
          </a:p>
          <a:p>
            <a:pPr algn="r"/>
            <a:endParaRPr lang="en-US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2819400" y="805219"/>
            <a:ext cx="6324600" cy="10207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000" b="1" i="1" u="sng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پذیرش عدالت درپرداخت ها، يعني:</a:t>
            </a:r>
            <a:endParaRPr kumimoji="0" lang="fa-IR" sz="40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00814" y="5138669"/>
            <a:ext cx="482055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rtl="1"/>
            <a:r>
              <a:rPr lang="fa-IR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عدالت در پرداخت ها، یکی از اهرم های </a:t>
            </a:r>
          </a:p>
          <a:p>
            <a:pPr algn="ctr" rtl="1"/>
            <a:r>
              <a:rPr lang="fa-IR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نگهداری همکاران فرهیخته در سازمان است.</a:t>
            </a:r>
            <a:endParaRPr lang="en-US" sz="24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773284" y="895525"/>
            <a:ext cx="5943600" cy="42211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u="sng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Zar" pitchFamily="2" charset="-78"/>
              </a:rPr>
              <a:t> </a:t>
            </a:r>
            <a:r>
              <a:rPr lang="fa-IR" sz="5400" b="1" i="1" u="sng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Zar" pitchFamily="2" charset="-78"/>
              </a:rPr>
              <a:t>اجراي عدالت در پرداخت ها،نيازمندپيش بيني استراتژي هاي لازم است.</a:t>
            </a:r>
            <a:endParaRPr kumimoji="0" lang="fa-IR" sz="54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pic>
        <p:nvPicPr>
          <p:cNvPr id="8" name="Picture 2" descr="C:\Documents and Settings\user\Start Menu\Desktop\بابا\مشارکت\1272832156dBqC2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0622" y="3499555"/>
            <a:ext cx="3880562" cy="333586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13265" y="53848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4823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1248</Words>
  <Application>Microsoft Office PowerPoint</Application>
  <PresentationFormat>On-screen Show (4:3)</PresentationFormat>
  <Paragraphs>254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 Farnaz</vt:lpstr>
      <vt:lpstr>B Nazanin</vt:lpstr>
      <vt:lpstr>B Zar</vt:lpstr>
      <vt:lpstr>Times New Roman</vt:lpstr>
      <vt:lpstr>Verdana</vt:lpstr>
      <vt:lpstr>Wingdings 3</vt:lpstr>
      <vt:lpstr>Default Design</vt:lpstr>
      <vt:lpstr>PowerPoint Presentation</vt:lpstr>
      <vt:lpstr>PowerPoint Presentation</vt:lpstr>
      <vt:lpstr>PowerPoint Presentation</vt:lpstr>
      <vt:lpstr>PowerPoint Presentation</vt:lpstr>
      <vt:lpstr>چراکه این قبیل همکاران:</vt:lpstr>
      <vt:lpstr>PowerPoint Presentation</vt:lpstr>
      <vt:lpstr>PowerPoint Presentation</vt:lpstr>
      <vt:lpstr>PowerPoint Presentation</vt:lpstr>
      <vt:lpstr>PowerPoint Presentation</vt:lpstr>
      <vt:lpstr>چارچوب انتخاب انتخاب استراتژي</vt:lpstr>
      <vt:lpstr>    چارچوب استراتژيک جبران خدمت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user</cp:lastModifiedBy>
  <cp:revision>68</cp:revision>
  <dcterms:created xsi:type="dcterms:W3CDTF">2005-02-28T14:06:28Z</dcterms:created>
  <dcterms:modified xsi:type="dcterms:W3CDTF">2019-09-20T19:52:27Z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