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7"/>
  </p:notesMasterIdLst>
  <p:sldIdLst>
    <p:sldId id="281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4" r:id="rId19"/>
    <p:sldId id="275" r:id="rId20"/>
    <p:sldId id="276" r:id="rId21"/>
    <p:sldId id="278" r:id="rId22"/>
    <p:sldId id="277" r:id="rId23"/>
    <p:sldId id="279" r:id="rId24"/>
    <p:sldId id="273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5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32CF9-95A1-49ED-95BA-D4AE6A6778FD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29445-04DE-4611-B7B0-F74AB726D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844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0A53C477-038F-4BB3-ABF6-9AC96926A5C7}" type="slidenum">
              <a:rPr lang="en-GB" altLang="en-US" sz="1200" b="0">
                <a:solidFill>
                  <a:schemeClr val="tx1"/>
                </a:solidFill>
              </a:rPr>
              <a:pPr/>
              <a:t>1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615381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E2C6E7F3-DE13-4DF3-94EC-097DFEA52275}" type="slidenum">
              <a:rPr lang="en-GB" altLang="en-US" sz="1200" b="0">
                <a:solidFill>
                  <a:schemeClr val="tx1"/>
                </a:solidFill>
              </a:rPr>
              <a:pPr/>
              <a:t>2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884317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E2C6E7F3-DE13-4DF3-94EC-097DFEA52275}" type="slidenum">
              <a:rPr lang="en-GB" altLang="en-US" sz="1200" b="0">
                <a:solidFill>
                  <a:schemeClr val="tx1"/>
                </a:solidFill>
              </a:rPr>
              <a:pPr/>
              <a:t>3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168013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E2C6E7F3-DE13-4DF3-94EC-097DFEA52275}" type="slidenum">
              <a:rPr lang="en-GB" altLang="en-US" sz="1200" b="0">
                <a:solidFill>
                  <a:schemeClr val="tx1"/>
                </a:solidFill>
              </a:rPr>
              <a:pPr/>
              <a:t>4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278008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E2C6E7F3-DE13-4DF3-94EC-097DFEA52275}" type="slidenum">
              <a:rPr lang="en-GB" altLang="en-US" sz="1200" b="0">
                <a:solidFill>
                  <a:schemeClr val="tx1"/>
                </a:solidFill>
              </a:rPr>
              <a:pPr/>
              <a:t>5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924820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E2C6E7F3-DE13-4DF3-94EC-097DFEA52275}" type="slidenum">
              <a:rPr lang="en-GB" altLang="en-US" sz="1200" b="0">
                <a:solidFill>
                  <a:schemeClr val="tx1"/>
                </a:solidFill>
              </a:rPr>
              <a:pPr/>
              <a:t>6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9430605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E2C6E7F3-DE13-4DF3-94EC-097DFEA52275}" type="slidenum">
              <a:rPr lang="en-GB" altLang="en-US" sz="1200" b="0">
                <a:solidFill>
                  <a:schemeClr val="tx1"/>
                </a:solidFill>
              </a:rPr>
              <a:pPr/>
              <a:t>7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78869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E2C6E7F3-DE13-4DF3-94EC-097DFEA52275}" type="slidenum">
              <a:rPr lang="en-GB" altLang="en-US" sz="1200" b="0">
                <a:solidFill>
                  <a:schemeClr val="tx1"/>
                </a:solidFill>
              </a:rPr>
              <a:pPr/>
              <a:t>8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599295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stuf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2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0" y="6613525"/>
            <a:ext cx="9144000" cy="244475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www.company.com</a:t>
            </a:r>
            <a:endParaRPr lang="fr-FR" alt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5029200"/>
            <a:ext cx="5715000" cy="6096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429000" y="3581400"/>
            <a:ext cx="5715000" cy="1470025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 algn="ctr">
              <a:spcBef>
                <a:spcPct val="20000"/>
              </a:spcBef>
              <a:defRPr sz="4000" b="1">
                <a:solidFill>
                  <a:srgbClr val="FCAB1A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0945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040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1400175"/>
            <a:ext cx="1828800" cy="4772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1400175"/>
            <a:ext cx="5334000" cy="4772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430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400175"/>
            <a:ext cx="7315200" cy="581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828800" y="2133600"/>
            <a:ext cx="7162800" cy="40386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6513690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400175"/>
            <a:ext cx="7315200" cy="581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828800" y="2133600"/>
            <a:ext cx="35052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2133600"/>
            <a:ext cx="35052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87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31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4990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2133600"/>
            <a:ext cx="35052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2133600"/>
            <a:ext cx="35052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544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873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446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1304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9260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836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stuf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2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3"/>
          <p:cNvSpPr>
            <a:spLocks noChangeArrowheads="1"/>
          </p:cNvSpPr>
          <p:nvPr/>
        </p:nvSpPr>
        <p:spPr bwMode="auto">
          <a:xfrm>
            <a:off x="1295400" y="1752600"/>
            <a:ext cx="7848600" cy="3505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400175"/>
            <a:ext cx="7315200" cy="581025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8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fr-FR" altLang="en-US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2133600"/>
            <a:ext cx="71628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fr-FR" altLang="en-US" smtClean="0"/>
          </a:p>
        </p:txBody>
      </p:sp>
      <p:sp>
        <p:nvSpPr>
          <p:cNvPr id="1030" name="Rectangle 19"/>
          <p:cNvSpPr>
            <a:spLocks noChangeArrowheads="1"/>
          </p:cNvSpPr>
          <p:nvPr/>
        </p:nvSpPr>
        <p:spPr bwMode="auto">
          <a:xfrm>
            <a:off x="0" y="6613525"/>
            <a:ext cx="9144000" cy="244475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www.company.com</a:t>
            </a:r>
            <a:endParaRPr lang="fr-FR" altLang="en-US"/>
          </a:p>
        </p:txBody>
      </p:sp>
      <p:sp>
        <p:nvSpPr>
          <p:cNvPr id="1031" name="Oval 23"/>
          <p:cNvSpPr>
            <a:spLocks noChangeArrowheads="1"/>
          </p:cNvSpPr>
          <p:nvPr/>
        </p:nvSpPr>
        <p:spPr bwMode="auto">
          <a:xfrm>
            <a:off x="1433513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32" name="Oval 24"/>
          <p:cNvSpPr>
            <a:spLocks noChangeArrowheads="1"/>
          </p:cNvSpPr>
          <p:nvPr/>
        </p:nvSpPr>
        <p:spPr bwMode="auto">
          <a:xfrm>
            <a:off x="2193925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33" name="Oval 25"/>
          <p:cNvSpPr>
            <a:spLocks noChangeArrowheads="1"/>
          </p:cNvSpPr>
          <p:nvPr/>
        </p:nvSpPr>
        <p:spPr bwMode="auto">
          <a:xfrm>
            <a:off x="2954338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34" name="Oval 26"/>
          <p:cNvSpPr>
            <a:spLocks noChangeArrowheads="1"/>
          </p:cNvSpPr>
          <p:nvPr/>
        </p:nvSpPr>
        <p:spPr bwMode="auto">
          <a:xfrm>
            <a:off x="3714750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35" name="Oval 27"/>
          <p:cNvSpPr>
            <a:spLocks noChangeArrowheads="1"/>
          </p:cNvSpPr>
          <p:nvPr/>
        </p:nvSpPr>
        <p:spPr bwMode="auto">
          <a:xfrm>
            <a:off x="4475163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36" name="Oval 28"/>
          <p:cNvSpPr>
            <a:spLocks noChangeArrowheads="1"/>
          </p:cNvSpPr>
          <p:nvPr/>
        </p:nvSpPr>
        <p:spPr bwMode="auto">
          <a:xfrm>
            <a:off x="5237163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37" name="Oval 29"/>
          <p:cNvSpPr>
            <a:spLocks noChangeArrowheads="1"/>
          </p:cNvSpPr>
          <p:nvPr/>
        </p:nvSpPr>
        <p:spPr bwMode="auto">
          <a:xfrm>
            <a:off x="5997575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38" name="Oval 30"/>
          <p:cNvSpPr>
            <a:spLocks noChangeArrowheads="1"/>
          </p:cNvSpPr>
          <p:nvPr/>
        </p:nvSpPr>
        <p:spPr bwMode="auto">
          <a:xfrm>
            <a:off x="6757988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39" name="Oval 31"/>
          <p:cNvSpPr>
            <a:spLocks noChangeArrowheads="1"/>
          </p:cNvSpPr>
          <p:nvPr/>
        </p:nvSpPr>
        <p:spPr bwMode="auto">
          <a:xfrm>
            <a:off x="7518400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40" name="Oval 32"/>
          <p:cNvSpPr>
            <a:spLocks noChangeArrowheads="1"/>
          </p:cNvSpPr>
          <p:nvPr/>
        </p:nvSpPr>
        <p:spPr bwMode="auto">
          <a:xfrm>
            <a:off x="8280400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9827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B4CCE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B4CCE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B4CCE2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B4CCE2"/>
        </a:buClr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B4CCE2"/>
        </a:buClr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>
          <a:xfrm>
            <a:off x="1591732" y="1676400"/>
            <a:ext cx="6906091" cy="1600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a-IR" sz="8800" u="sng" dirty="0" smtClean="0">
                <a:solidFill>
                  <a:schemeClr val="tx2"/>
                </a:solidFill>
                <a:cs typeface="B Zar" pitchFamily="2" charset="-78"/>
              </a:rPr>
              <a:t>توانمندسازی</a:t>
            </a:r>
            <a:endParaRPr lang="en-US" sz="8800" u="sng" dirty="0">
              <a:solidFill>
                <a:schemeClr val="tx2"/>
              </a:solidFill>
              <a:cs typeface="B Za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b="1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b="1" dirty="0" smtClean="0">
                <a:solidFill>
                  <a:schemeClr val="tx1"/>
                </a:solidFill>
                <a:cs typeface="B Nazanin" pitchFamily="2" charset="-78"/>
              </a:rPr>
              <a:t>با 33 سال تجربه ی اجرایی</a:t>
            </a:r>
          </a:p>
          <a:p>
            <a:pPr algn="ctr" rtl="1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 rot="16200000">
            <a:off x="-990374" y="1721518"/>
            <a:ext cx="2628449" cy="382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800" b="1" dirty="0" smtClean="0">
                <a:solidFill>
                  <a:schemeClr val="bg1"/>
                </a:solidFill>
                <a:cs typeface="B Nazanin" pitchFamily="2" charset="-78"/>
              </a:rPr>
              <a:t>امنیت شغلی با یادگیری مستمر</a:t>
            </a:r>
            <a:endParaRPr lang="en-US" sz="1800" b="1" dirty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833" y="152400"/>
            <a:ext cx="10863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9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5334000" y="838201"/>
            <a:ext cx="3810000" cy="11430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 rtl="1"/>
            <a:r>
              <a:rPr lang="fa-IR" sz="32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موانع توانمندسازی</a:t>
            </a:r>
            <a:br>
              <a:rPr lang="fa-IR" sz="32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sz="32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عوامل مدیریتی</a:t>
            </a:r>
            <a:endParaRPr lang="en-US" sz="3200" b="1" u="sng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2057400" y="2133600"/>
            <a:ext cx="7010400" cy="4206875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1-عدم باور دانش، مهارت و توانایی کارکنان.</a:t>
            </a:r>
          </a:p>
          <a:p>
            <a:pPr algn="r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2- باورعدم  علاقمندی کارکنان به پذیرش مسئولیت</a:t>
            </a:r>
          </a:p>
          <a:p>
            <a:pPr algn="r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3- انجام آموزش را هزینه ساز و زمان بردانستن </a:t>
            </a:r>
          </a:p>
          <a:p>
            <a:pPr algn="r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4- تصور از دست دادن قدرت و حوزه نفوذ با توانمندسازی دیگران</a:t>
            </a:r>
          </a:p>
          <a:p>
            <a:pPr algn="r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5- باور محدودیت کارکنان در پذیرش مسئولیت		</a:t>
            </a:r>
          </a:p>
          <a:p>
            <a:pPr algn="r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6-توقع و انتظارات کارکنان را افزایش می دهد.</a:t>
            </a:r>
          </a:p>
          <a:p>
            <a:pPr algn="r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7- درک و انجام جزئیات فعالیت ها مورد علاقه مدیران می باشد.</a:t>
            </a:r>
          </a:p>
          <a:p>
            <a:pPr algn="r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8- عدم آشنایی مدیران با نحوه توانمند سازی بعنوان یک مهارت مدیریتی 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5660648"/>
            <a:ext cx="2135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b="1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b="1" dirty="0" smtClean="0">
                <a:solidFill>
                  <a:schemeClr val="tx1"/>
                </a:solidFill>
                <a:cs typeface="B Nazanin" pitchFamily="2" charset="-78"/>
              </a:rPr>
              <a:t>با 33 سال تجربه ی اجرایی</a:t>
            </a:r>
          </a:p>
          <a:p>
            <a:pPr algn="ctr" rtl="1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833" y="152400"/>
            <a:ext cx="10863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990374" y="1721518"/>
            <a:ext cx="2628449" cy="382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800" b="1" dirty="0" smtClean="0">
                <a:solidFill>
                  <a:schemeClr val="bg1"/>
                </a:solidFill>
                <a:cs typeface="B Nazanin" pitchFamily="2" charset="-78"/>
              </a:rPr>
              <a:t>امنیت شغلی با یادگیری مستمر</a:t>
            </a:r>
            <a:endParaRPr lang="en-US" sz="1800" b="1" dirty="0">
              <a:solidFill>
                <a:schemeClr val="bg1"/>
              </a:solidFill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5562600" y="762001"/>
            <a:ext cx="3581400" cy="1219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 rtl="1"/>
            <a:r>
              <a:rPr lang="fa-IR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موانع توانمندسازی</a:t>
            </a:r>
            <a:br>
              <a:rPr lang="fa-IR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عوامل سازمانی</a:t>
            </a:r>
            <a:endParaRPr lang="en-US" b="1" u="sng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914400" y="1905000"/>
            <a:ext cx="8229600" cy="38100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fa-IR" sz="2800" b="1" dirty="0">
                <a:cs typeface="B Nazanin" panose="00000400000000000000" pitchFamily="2" charset="-78"/>
              </a:rPr>
              <a:t>1</a:t>
            </a:r>
            <a:r>
              <a:rPr lang="fa-IR" sz="2800" b="1" dirty="0" smtClean="0">
                <a:cs typeface="B Nazanin" panose="00000400000000000000" pitchFamily="2" charset="-78"/>
              </a:rPr>
              <a:t>- عدم تعریف انتظارات سازمان از کارکنان.</a:t>
            </a:r>
          </a:p>
          <a:p>
            <a:pPr algn="r" rtl="1">
              <a:buNone/>
            </a:pPr>
            <a:r>
              <a:rPr lang="fa-IR" sz="2800" b="1" dirty="0">
                <a:cs typeface="B Nazanin" panose="00000400000000000000" pitchFamily="2" charset="-78"/>
              </a:rPr>
              <a:t>2</a:t>
            </a:r>
            <a:r>
              <a:rPr lang="fa-IR" sz="2800" b="1" dirty="0" smtClean="0">
                <a:cs typeface="B Nazanin" panose="00000400000000000000" pitchFamily="2" charset="-78"/>
              </a:rPr>
              <a:t>- عدم اعمال مدیریت عملکرد در سطح فرد، گروه و سازمان.</a:t>
            </a:r>
          </a:p>
          <a:p>
            <a:pPr algn="r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3- نارسایی های موجود در طراحی ساختار سازمانی. </a:t>
            </a:r>
          </a:p>
          <a:p>
            <a:pPr algn="r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4- وجود روش انجام کار پیچیده، مبهم و فاقد ظرفیت یادگیری. </a:t>
            </a:r>
          </a:p>
          <a:p>
            <a:pPr algn="r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5- عدم کفایت سازمان در افزایش قدرت یادگیری و یاددهی. </a:t>
            </a:r>
            <a:endParaRPr lang="en-US" sz="2800" b="1" dirty="0"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b="1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b="1" dirty="0" smtClean="0">
                <a:solidFill>
                  <a:schemeClr val="tx1"/>
                </a:solidFill>
                <a:cs typeface="B Nazanin" pitchFamily="2" charset="-78"/>
              </a:rPr>
              <a:t>با 33 سال تجربه ی اجرایی</a:t>
            </a:r>
          </a:p>
          <a:p>
            <a:pPr algn="ctr" rtl="1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833" y="152400"/>
            <a:ext cx="10863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990374" y="1721518"/>
            <a:ext cx="2628449" cy="382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800" b="1" dirty="0" smtClean="0">
                <a:solidFill>
                  <a:schemeClr val="bg1"/>
                </a:solidFill>
                <a:cs typeface="B Nazanin" pitchFamily="2" charset="-78"/>
              </a:rPr>
              <a:t>امنیت شغلی با یادگیری مستمر</a:t>
            </a:r>
            <a:endParaRPr lang="en-US" sz="1800" b="1" dirty="0">
              <a:solidFill>
                <a:schemeClr val="bg1"/>
              </a:solidFill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5334000" y="838200"/>
            <a:ext cx="3810000" cy="581025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fa-IR" sz="44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ابعاد توانمندسازی</a:t>
            </a:r>
            <a:endParaRPr lang="en-US" sz="4400" b="1" u="sng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1981200" y="1676400"/>
            <a:ext cx="7162800" cy="403860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1- احساس خود اثر بخشی</a:t>
            </a:r>
          </a:p>
          <a:p>
            <a:pPr algn="r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         </a:t>
            </a:r>
          </a:p>
          <a:p>
            <a:pPr algn="r" rtl="1">
              <a:buNone/>
            </a:pPr>
            <a:r>
              <a:rPr lang="fa-IR" b="1" dirty="0">
                <a:cs typeface="B Nazanin" panose="00000400000000000000" pitchFamily="2" charset="-78"/>
              </a:rPr>
              <a:t> </a:t>
            </a:r>
            <a:r>
              <a:rPr lang="fa-IR" b="1" dirty="0" smtClean="0">
                <a:cs typeface="B Nazanin" panose="00000400000000000000" pitchFamily="2" charset="-78"/>
              </a:rPr>
              <a:t>          2- احساس داشتن قدرت انتخاب</a:t>
            </a:r>
          </a:p>
          <a:p>
            <a:pPr algn="r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                 </a:t>
            </a:r>
          </a:p>
          <a:p>
            <a:pPr algn="r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                              3- باور تاثیرگذاری بر محیط</a:t>
            </a:r>
          </a:p>
          <a:p>
            <a:pPr algn="r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                        </a:t>
            </a:r>
          </a:p>
          <a:p>
            <a:pPr algn="r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                                          4- احساس معنی دار بودن</a:t>
            </a:r>
          </a:p>
          <a:p>
            <a:pPr algn="r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                             </a:t>
            </a:r>
          </a:p>
          <a:p>
            <a:pPr algn="r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                                                                5 - بروز احساس اعتماد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b="1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b="1" dirty="0" smtClean="0">
                <a:solidFill>
                  <a:schemeClr val="tx1"/>
                </a:solidFill>
                <a:cs typeface="B Nazanin" pitchFamily="2" charset="-78"/>
              </a:rPr>
              <a:t>با 33 سال تجربه ی اجرایی</a:t>
            </a:r>
          </a:p>
          <a:p>
            <a:pPr algn="ctr" rtl="1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833" y="152400"/>
            <a:ext cx="10863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990374" y="1721518"/>
            <a:ext cx="2628449" cy="382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800" b="1" dirty="0" smtClean="0">
                <a:solidFill>
                  <a:schemeClr val="bg1"/>
                </a:solidFill>
                <a:cs typeface="B Nazanin" pitchFamily="2" charset="-78"/>
              </a:rPr>
              <a:t>امنیت شغلی با یادگیری مستمر</a:t>
            </a:r>
            <a:endParaRPr lang="en-US" sz="1800" b="1" dirty="0">
              <a:solidFill>
                <a:schemeClr val="bg1"/>
              </a:solidFill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0" y="990600"/>
            <a:ext cx="4572000" cy="581025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fa-IR" sz="40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ابعاد توانمندسازی </a:t>
            </a:r>
            <a:br>
              <a:rPr lang="fa-IR" sz="40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sz="40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احساس خود </a:t>
            </a:r>
            <a:r>
              <a:rPr lang="fa-IR" sz="40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اثر بخشی</a:t>
            </a:r>
            <a:endParaRPr lang="en-US" sz="4000" b="1" u="sng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2396384" y="2057400"/>
            <a:ext cx="6595215" cy="3230563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1- اطمینان از قابلیت و تبحر خود در انجام موفق امور</a:t>
            </a:r>
          </a:p>
          <a:p>
            <a:pPr algn="r" rtl="1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2- احساس شایستگی، کفایت و اطمینان درونی</a:t>
            </a:r>
          </a:p>
          <a:p>
            <a:pPr algn="r" rtl="1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3- قدرت رویارویی با چالش ها و حل مشکلات</a:t>
            </a:r>
          </a:p>
          <a:p>
            <a:pPr algn="r" rtl="1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4- بردبار، صبور و دارای تحمل بالا در نارسایی ها</a:t>
            </a:r>
          </a:p>
          <a:p>
            <a:pPr algn="r" rtl="1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5- دارای قابلیت جسمانی و روانی تطبیق با محیط</a:t>
            </a:r>
            <a:endParaRPr lang="en-US" sz="2800" b="1" dirty="0"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b="1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b="1" dirty="0" smtClean="0">
                <a:solidFill>
                  <a:schemeClr val="tx1"/>
                </a:solidFill>
                <a:cs typeface="B Nazanin" pitchFamily="2" charset="-78"/>
              </a:rPr>
              <a:t>با 33 سال تجربه ی اجرایی</a:t>
            </a:r>
          </a:p>
          <a:p>
            <a:pPr algn="ctr" rtl="1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833" y="152400"/>
            <a:ext cx="10863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990374" y="1721518"/>
            <a:ext cx="2628449" cy="382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800" b="1" dirty="0" smtClean="0">
                <a:solidFill>
                  <a:schemeClr val="bg1"/>
                </a:solidFill>
                <a:cs typeface="B Nazanin" pitchFamily="2" charset="-78"/>
              </a:rPr>
              <a:t>امنیت شغلی با یادگیری مستمر</a:t>
            </a:r>
            <a:endParaRPr lang="en-US" sz="1800" b="1" dirty="0">
              <a:solidFill>
                <a:schemeClr val="bg1"/>
              </a:solidFill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038600" y="884238"/>
            <a:ext cx="5105400" cy="1325562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fa-IR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ابعاد توانمندسازی </a:t>
            </a:r>
            <a:br>
              <a:rPr lang="fa-IR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احساس داشتن قدرت انتخاب</a:t>
            </a:r>
            <a:endParaRPr lang="en-US" b="1" u="sng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838200" y="2362200"/>
            <a:ext cx="8229600" cy="364490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1- قدرت انتخاب روش اجراء و نظام بخشیدن به فعالیت ها را دارند.</a:t>
            </a:r>
          </a:p>
          <a:p>
            <a:pPr algn="r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2- مبتکر، خلاق و آفریننده می باشند.</a:t>
            </a:r>
          </a:p>
          <a:p>
            <a:pPr algn="r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3- دارای استقلال در اتخاذ تصمیم و آزمون کننده هستند.</a:t>
            </a:r>
          </a:p>
          <a:p>
            <a:pPr algn="r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4- دارای احساس قدرت کنترل بر اتفاقات، حوادث و رویدادها می باشند.</a:t>
            </a:r>
          </a:p>
          <a:p>
            <a:pPr algn="r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5- خود را آغاز گر و ایجاد کننده تغییرات می دانند.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33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833" y="152400"/>
            <a:ext cx="10863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953000" y="1400175"/>
            <a:ext cx="4191000" cy="581025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fa-IR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ابعاد توانمندسازی</a:t>
            </a:r>
            <a:br>
              <a:rPr lang="fa-IR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باور تاثیر گذاری بر محیط</a:t>
            </a:r>
            <a:endParaRPr lang="en-US" b="1" u="sng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1371600" y="2514600"/>
            <a:ext cx="7696200" cy="349250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sz="3200" b="1" dirty="0" smtClean="0">
                <a:cs typeface="B Nazanin" panose="00000400000000000000" pitchFamily="2" charset="-78"/>
              </a:rPr>
              <a:t>1- عدم باور و پذیرش موانع محیط بیرونی بر فعالیت ها.</a:t>
            </a:r>
          </a:p>
          <a:p>
            <a:pPr algn="r" rtl="1">
              <a:buNone/>
            </a:pPr>
            <a:r>
              <a:rPr lang="fa-IR" sz="3200" b="1" dirty="0" smtClean="0">
                <a:cs typeface="B Nazanin" panose="00000400000000000000" pitchFamily="2" charset="-78"/>
              </a:rPr>
              <a:t>2- حفظ تسلط خود بر محیط در مقابل تسلیم.</a:t>
            </a:r>
          </a:p>
          <a:p>
            <a:pPr algn="r" rtl="1">
              <a:buNone/>
            </a:pPr>
            <a:r>
              <a:rPr lang="fa-IR" sz="3200" b="1" dirty="0" smtClean="0">
                <a:cs typeface="B Nazanin" panose="00000400000000000000" pitchFamily="2" charset="-78"/>
              </a:rPr>
              <a:t>3- محیط را با خواسته های خود همراه کردن.</a:t>
            </a:r>
          </a:p>
          <a:p>
            <a:pPr algn="r" rtl="1">
              <a:buNone/>
            </a:pPr>
            <a:r>
              <a:rPr lang="fa-IR" sz="3200" b="1" dirty="0" smtClean="0">
                <a:cs typeface="B Nazanin" panose="00000400000000000000" pitchFamily="2" charset="-78"/>
              </a:rPr>
              <a:t>4- احساس کنترل بر نتایج فعالیت ها.</a:t>
            </a:r>
            <a:endParaRPr lang="en-US" sz="3200" b="1" dirty="0"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33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833" y="152400"/>
            <a:ext cx="10863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5105400" y="762000"/>
            <a:ext cx="4038600" cy="1325562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fa-IR" sz="40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ابعاد توانمندسازی</a:t>
            </a:r>
            <a:br>
              <a:rPr lang="fa-IR" sz="40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sz="40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معنی دار بودن کار</a:t>
            </a:r>
            <a:endParaRPr lang="en-US" sz="4000" b="1" u="sng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1905000" y="2209800"/>
            <a:ext cx="7162800" cy="304800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sz="2400" b="1" dirty="0" smtClean="0">
                <a:cs typeface="B Nazanin" panose="00000400000000000000" pitchFamily="2" charset="-78"/>
              </a:rPr>
              <a:t>1- ارزش قایل شدن برای مقصود و اهداف فعالیت ها.</a:t>
            </a:r>
          </a:p>
          <a:p>
            <a:pPr algn="r" rtl="1">
              <a:buNone/>
            </a:pPr>
            <a:r>
              <a:rPr lang="fa-IR" sz="2400" b="1" dirty="0" smtClean="0">
                <a:cs typeface="B Nazanin" panose="00000400000000000000" pitchFamily="2" charset="-78"/>
              </a:rPr>
              <a:t>2- احساس وجود تجانس بین آرمان های خود با فعالیت های محوله.</a:t>
            </a:r>
          </a:p>
          <a:p>
            <a:pPr algn="r" rtl="1">
              <a:buNone/>
            </a:pPr>
            <a:r>
              <a:rPr lang="fa-IR" sz="2400" b="1" dirty="0" smtClean="0">
                <a:cs typeface="B Nazanin" panose="00000400000000000000" pitchFamily="2" charset="-78"/>
              </a:rPr>
              <a:t>3- دارای اعتقاد، تعهد و دقت در انجام درست فعالیت ها.</a:t>
            </a:r>
          </a:p>
          <a:p>
            <a:pPr algn="r" rtl="1">
              <a:buNone/>
            </a:pPr>
            <a:r>
              <a:rPr lang="fa-IR" sz="2400" b="1" dirty="0" smtClean="0">
                <a:cs typeface="B Nazanin" panose="00000400000000000000" pitchFamily="2" charset="-78"/>
              </a:rPr>
              <a:t>4- برخورداری از نوعی احساس با اهمیت بودن.</a:t>
            </a:r>
          </a:p>
          <a:p>
            <a:pPr algn="r" rtl="1">
              <a:buNone/>
            </a:pPr>
            <a:r>
              <a:rPr lang="fa-IR" sz="2400" b="1" dirty="0" smtClean="0">
                <a:cs typeface="B Nazanin" panose="00000400000000000000" pitchFamily="2" charset="-78"/>
              </a:rPr>
              <a:t>5- فعالیت ها را سرشار از نیرو، اشتیاق و هیجان دانستن.</a:t>
            </a:r>
          </a:p>
          <a:p>
            <a:pPr algn="r" rtl="1">
              <a:buNone/>
            </a:pPr>
            <a:r>
              <a:rPr lang="fa-IR" sz="2400" b="1" dirty="0" smtClean="0">
                <a:cs typeface="B Nazanin" panose="00000400000000000000" pitchFamily="2" charset="-78"/>
              </a:rPr>
              <a:t>6- احساس توانمندتر، نوآورتر و اثر گذارتر برسازمان.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33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833" y="152400"/>
            <a:ext cx="10863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5791200" y="609600"/>
            <a:ext cx="3352800" cy="581025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fa-IR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ابعاد توانمندسازی </a:t>
            </a:r>
            <a:br>
              <a:rPr lang="fa-IR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بروز احساس اعتماد</a:t>
            </a:r>
            <a:endParaRPr lang="en-US" b="1" u="sng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2514600" y="1600200"/>
            <a:ext cx="6400800" cy="4330700"/>
          </a:xfrm>
        </p:spPr>
        <p:txBody>
          <a:bodyPr>
            <a:noAutofit/>
          </a:bodyPr>
          <a:lstStyle/>
          <a:p>
            <a:pPr algn="r" rtl="1">
              <a:buNone/>
            </a:pPr>
            <a:r>
              <a:rPr lang="fa-IR" sz="2800" dirty="0" smtClean="0">
                <a:cs typeface="B Nazanin" panose="00000400000000000000" pitchFamily="2" charset="-78"/>
              </a:rPr>
              <a:t>1- بروز صداقت، راستی، صمیمیت و صداقت.</a:t>
            </a:r>
          </a:p>
          <a:p>
            <a:pPr algn="r" rtl="1">
              <a:buNone/>
            </a:pPr>
            <a:r>
              <a:rPr lang="fa-IR" sz="2800" dirty="0" smtClean="0">
                <a:cs typeface="B Nazanin" panose="00000400000000000000" pitchFamily="2" charset="-78"/>
              </a:rPr>
              <a:t>2- سازگار با اهداف و آرمان سازمان.</a:t>
            </a:r>
          </a:p>
          <a:p>
            <a:pPr algn="r" rtl="1">
              <a:buNone/>
            </a:pPr>
            <a:r>
              <a:rPr lang="fa-IR" sz="2800" dirty="0" smtClean="0">
                <a:cs typeface="B Nazanin" panose="00000400000000000000" pitchFamily="2" charset="-78"/>
              </a:rPr>
              <a:t>3- پژوهش گر، خود باور و مشتاق به یادگیری.</a:t>
            </a:r>
          </a:p>
          <a:p>
            <a:pPr algn="r" rtl="1">
              <a:buNone/>
            </a:pPr>
            <a:r>
              <a:rPr lang="fa-IR" sz="2800" dirty="0" smtClean="0">
                <a:cs typeface="B Nazanin" panose="00000400000000000000" pitchFamily="2" charset="-78"/>
              </a:rPr>
              <a:t>4- دارای ظرفیت بالای روابط متقابل.</a:t>
            </a:r>
          </a:p>
          <a:p>
            <a:pPr algn="r" rtl="1">
              <a:buNone/>
            </a:pPr>
            <a:r>
              <a:rPr lang="fa-IR" sz="2800" dirty="0" smtClean="0">
                <a:cs typeface="B Nazanin" panose="00000400000000000000" pitchFamily="2" charset="-78"/>
              </a:rPr>
              <a:t>5- خطرپذیری در حاشیه امینی خود.</a:t>
            </a:r>
          </a:p>
          <a:p>
            <a:pPr algn="r" rtl="1">
              <a:buNone/>
            </a:pPr>
            <a:r>
              <a:rPr lang="fa-IR" sz="2800" dirty="0" smtClean="0">
                <a:cs typeface="B Nazanin" panose="00000400000000000000" pitchFamily="2" charset="-78"/>
              </a:rPr>
              <a:t>6- علاقه به تلاش بیشتر و پذیرش مسئولیت های جدید.</a:t>
            </a:r>
          </a:p>
          <a:p>
            <a:pPr algn="r" rtl="1">
              <a:buNone/>
            </a:pPr>
            <a:r>
              <a:rPr lang="fa-IR" sz="2800" dirty="0" smtClean="0">
                <a:cs typeface="B Nazanin" panose="00000400000000000000" pitchFamily="2" charset="-78"/>
              </a:rPr>
              <a:t>7- خود افشاگر، صادق تر و شنوا.</a:t>
            </a:r>
          </a:p>
          <a:p>
            <a:pPr algn="r" rtl="1">
              <a:buNone/>
            </a:pPr>
            <a:r>
              <a:rPr lang="fa-IR" sz="2800" dirty="0" smtClean="0">
                <a:cs typeface="B Nazanin" panose="00000400000000000000" pitchFamily="2" charset="-78"/>
              </a:rPr>
              <a:t>8- پذیرش انجام تغییرات و تحمل ناملایمات ناشی از آن.</a:t>
            </a:r>
          </a:p>
          <a:p>
            <a:pPr algn="r" rtl="1">
              <a:buNone/>
            </a:pPr>
            <a:r>
              <a:rPr lang="fa-IR" sz="2800" dirty="0" smtClean="0">
                <a:cs typeface="B Nazanin" panose="00000400000000000000" pitchFamily="2" charset="-78"/>
              </a:rPr>
              <a:t>9- برخورداری از استانداردهای اخلاقی بالا.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33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833" y="152400"/>
            <a:ext cx="10863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5943600" y="685800"/>
            <a:ext cx="3200400" cy="581025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fa-IR" b="1" u="sng" dirty="0" smtClean="0">
                <a:cs typeface="B Nazanin" panose="00000400000000000000" pitchFamily="2" charset="-78"/>
              </a:rPr>
              <a:t>روش های </a:t>
            </a:r>
            <a:r>
              <a:rPr lang="fa-IR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توانمندسازی</a:t>
            </a:r>
            <a:endParaRPr lang="en-US" b="1" u="sng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2819400" y="2133600"/>
            <a:ext cx="6324600" cy="3276600"/>
          </a:xfrm>
        </p:spPr>
        <p:txBody>
          <a:bodyPr>
            <a:noAutofit/>
          </a:bodyPr>
          <a:lstStyle/>
          <a:p>
            <a:pPr algn="r" rtl="1">
              <a:buNone/>
            </a:pPr>
            <a:r>
              <a:rPr lang="fa-IR" sz="3200" b="1" dirty="0" smtClean="0">
                <a:cs typeface="B Nazanin" panose="00000400000000000000" pitchFamily="2" charset="-78"/>
              </a:rPr>
              <a:t>1- راهبرد های مدیریتی</a:t>
            </a:r>
          </a:p>
          <a:p>
            <a:pPr algn="r" rtl="1">
              <a:buNone/>
            </a:pPr>
            <a:endParaRPr lang="fa-IR" sz="3200" b="1" dirty="0" smtClean="0">
              <a:cs typeface="B Nazanin" panose="00000400000000000000" pitchFamily="2" charset="-78"/>
            </a:endParaRPr>
          </a:p>
          <a:p>
            <a:pPr algn="r" rtl="1">
              <a:buNone/>
            </a:pPr>
            <a:r>
              <a:rPr lang="fa-IR" sz="3200" b="1" dirty="0" smtClean="0">
                <a:cs typeface="B Nazanin" panose="00000400000000000000" pitchFamily="2" charset="-78"/>
              </a:rPr>
              <a:t>              2- ویزگی ها و باورهای شخصی</a:t>
            </a:r>
          </a:p>
          <a:p>
            <a:pPr algn="r" rtl="1">
              <a:buNone/>
            </a:pPr>
            <a:endParaRPr lang="fa-IR" sz="3200" b="1" dirty="0" smtClean="0">
              <a:cs typeface="B Nazanin" panose="00000400000000000000" pitchFamily="2" charset="-78"/>
            </a:endParaRPr>
          </a:p>
          <a:p>
            <a:pPr algn="r" rtl="1">
              <a:buNone/>
            </a:pPr>
            <a:r>
              <a:rPr lang="fa-IR" sz="3200" b="1" dirty="0" smtClean="0">
                <a:cs typeface="B Nazanin" panose="00000400000000000000" pitchFamily="2" charset="-78"/>
              </a:rPr>
              <a:t>                                   3- عوامل سازمانی</a:t>
            </a:r>
            <a:endParaRPr lang="en-US" sz="3200" b="1" dirty="0"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33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833" y="152400"/>
            <a:ext cx="10863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724400" y="731838"/>
            <a:ext cx="4343400" cy="1325562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 rtl="1"/>
            <a:r>
              <a:rPr lang="fa-IR" sz="4400" u="sng" dirty="0" smtClean="0">
                <a:solidFill>
                  <a:schemeClr val="tx1"/>
                </a:solidFill>
                <a:cs typeface="B Zar" pitchFamily="2" charset="-78"/>
              </a:rPr>
              <a:t>روش های توانمندسازی</a:t>
            </a:r>
            <a:br>
              <a:rPr lang="fa-IR" sz="4400" u="sng" dirty="0" smtClean="0">
                <a:solidFill>
                  <a:schemeClr val="tx1"/>
                </a:solidFill>
                <a:cs typeface="B Zar" pitchFamily="2" charset="-78"/>
              </a:rPr>
            </a:br>
            <a:r>
              <a:rPr lang="fa-IR" sz="4400" u="sng" dirty="0" smtClean="0">
                <a:solidFill>
                  <a:schemeClr val="tx1"/>
                </a:solidFill>
                <a:cs typeface="B Zar" pitchFamily="2" charset="-78"/>
              </a:rPr>
              <a:t>راهبرد های مدیریتی</a:t>
            </a:r>
            <a:endParaRPr lang="en-US" sz="4400" u="sng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3657600" y="2146300"/>
            <a:ext cx="5334000" cy="410210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sz="3200" b="1" dirty="0" smtClean="0">
                <a:cs typeface="B Nazanin" panose="00000400000000000000" pitchFamily="2" charset="-78"/>
              </a:rPr>
              <a:t>1- تعویض اختیار کامل</a:t>
            </a:r>
          </a:p>
          <a:p>
            <a:pPr algn="r" rtl="1">
              <a:buNone/>
            </a:pPr>
            <a:r>
              <a:rPr lang="fa-IR" sz="3200" b="1" dirty="0" smtClean="0">
                <a:cs typeface="B Nazanin" panose="00000400000000000000" pitchFamily="2" charset="-78"/>
              </a:rPr>
              <a:t>2- مشارکت کارکنان </a:t>
            </a:r>
          </a:p>
          <a:p>
            <a:pPr algn="r" rtl="1">
              <a:buNone/>
            </a:pPr>
            <a:r>
              <a:rPr lang="fa-IR" sz="3200" b="1" dirty="0" smtClean="0">
                <a:cs typeface="B Nazanin" panose="00000400000000000000" pitchFamily="2" charset="-78"/>
              </a:rPr>
              <a:t>3- روان سازی ارتباطات و اطلاعات</a:t>
            </a:r>
          </a:p>
          <a:p>
            <a:pPr algn="r" rtl="1">
              <a:buNone/>
            </a:pPr>
            <a:r>
              <a:rPr lang="fa-IR" sz="3200" b="1" dirty="0" smtClean="0">
                <a:cs typeface="B Nazanin" panose="00000400000000000000" pitchFamily="2" charset="-78"/>
              </a:rPr>
              <a:t>4- مدیریت عملکرد</a:t>
            </a:r>
          </a:p>
          <a:p>
            <a:pPr algn="r" rtl="1">
              <a:buNone/>
            </a:pPr>
            <a:r>
              <a:rPr lang="fa-IR" sz="3200" b="1" dirty="0" smtClean="0">
                <a:cs typeface="B Nazanin" panose="00000400000000000000" pitchFamily="2" charset="-78"/>
              </a:rPr>
              <a:t>5- پیوند کارکنان با نتایج فعالیت ها</a:t>
            </a:r>
          </a:p>
          <a:p>
            <a:pPr algn="r" rtl="1">
              <a:buNone/>
            </a:pPr>
            <a:r>
              <a:rPr lang="fa-IR" sz="3200" b="1" dirty="0" smtClean="0">
                <a:cs typeface="B Nazanin" panose="00000400000000000000" pitchFamily="2" charset="-78"/>
              </a:rPr>
              <a:t>6- اعمال رفتارهای متعارف سازمانی</a:t>
            </a:r>
          </a:p>
          <a:p>
            <a:pPr algn="r" rtl="1">
              <a:buNone/>
            </a:pPr>
            <a:r>
              <a:rPr lang="fa-IR" sz="3200" b="1" dirty="0" smtClean="0">
                <a:cs typeface="B Nazanin" panose="00000400000000000000" pitchFamily="2" charset="-78"/>
              </a:rPr>
              <a:t>7- افزایش قابلیت های کارکنان</a:t>
            </a:r>
          </a:p>
          <a:p>
            <a:pPr algn="r" rtl="1">
              <a:buNone/>
            </a:pPr>
            <a:endParaRPr lang="en-US" sz="3200" b="1" dirty="0"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33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833" y="152400"/>
            <a:ext cx="10863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3" name="TextBox 2"/>
          <p:cNvSpPr txBox="1"/>
          <p:nvPr/>
        </p:nvSpPr>
        <p:spPr>
          <a:xfrm>
            <a:off x="6797122" y="5232400"/>
            <a:ext cx="2135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b="1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b="1" dirty="0" smtClean="0">
                <a:solidFill>
                  <a:schemeClr val="tx1"/>
                </a:solidFill>
                <a:cs typeface="B Nazanin" pitchFamily="2" charset="-78"/>
              </a:rPr>
              <a:t>با 33 سال تجربه ی اجرایی</a:t>
            </a:r>
          </a:p>
          <a:p>
            <a:pPr algn="ctr" rtl="1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 rot="16200000">
            <a:off x="-990374" y="1721518"/>
            <a:ext cx="2628449" cy="382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800" b="1" dirty="0" smtClean="0">
                <a:solidFill>
                  <a:schemeClr val="bg1"/>
                </a:solidFill>
                <a:cs typeface="B Nazanin" pitchFamily="2" charset="-78"/>
              </a:rPr>
              <a:t>امنیت شغلی با یادگیری مستمر</a:t>
            </a:r>
            <a:endParaRPr lang="en-US" sz="1800" b="1" dirty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833" y="120878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1591736" y="1320805"/>
            <a:ext cx="7399863" cy="371687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 rtl="1"/>
            <a:r>
              <a:rPr lang="fa-IR" sz="5300" u="sng" dirty="0" smtClean="0">
                <a:solidFill>
                  <a:schemeClr val="tx2"/>
                </a:solidFill>
                <a:cs typeface="B Nazanin" panose="00000400000000000000" pitchFamily="2" charset="-78"/>
              </a:rPr>
              <a:t>تواناسازی، به معنی قدرت بخشیدن است، بدین معنی که به افراد کمک کنیم تا احساس اعتماد به نفس خود را بهبود بخشند و نیز بر احساس ناتوانی یا درماندگی خود چیره شوند</a:t>
            </a:r>
            <a:r>
              <a:rPr lang="fa-IR" u="sng" dirty="0" smtClean="0">
                <a:solidFill>
                  <a:schemeClr val="tx2"/>
                </a:solidFill>
                <a:cs typeface="B Nazanin" panose="00000400000000000000" pitchFamily="2" charset="-78"/>
              </a:rPr>
              <a:t>.</a:t>
            </a:r>
            <a:endParaRPr lang="en-US" u="sng" dirty="0">
              <a:solidFill>
                <a:schemeClr val="tx2"/>
              </a:solidFill>
              <a:cs typeface="B Nazanin" panose="00000400000000000000" pitchFamily="2" charset="-78"/>
            </a:endParaRPr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152406" y="4936066"/>
            <a:ext cx="3505202" cy="1206691"/>
          </a:xfrm>
        </p:spPr>
        <p:txBody>
          <a:bodyPr>
            <a:noAutofit/>
          </a:bodyPr>
          <a:lstStyle/>
          <a:p>
            <a:pPr algn="ctr"/>
            <a:r>
              <a:rPr lang="fa-IR" sz="3600" b="1" dirty="0" smtClean="0">
                <a:cs typeface="B Nazanin" panose="00000400000000000000" pitchFamily="2" charset="-78"/>
              </a:rPr>
              <a:t>دیویدای.وتن</a:t>
            </a:r>
          </a:p>
          <a:p>
            <a:pPr algn="ctr"/>
            <a:r>
              <a:rPr lang="fa-IR" sz="3600" b="1" dirty="0" smtClean="0">
                <a:cs typeface="B Nazanin" panose="00000400000000000000" pitchFamily="2" charset="-78"/>
              </a:rPr>
              <a:t> کیم اس.کمرون</a:t>
            </a:r>
            <a:endParaRPr lang="en-US" sz="36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11843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5334000" y="685800"/>
            <a:ext cx="3810000" cy="581025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 rtl="1"/>
            <a:r>
              <a:rPr lang="fa-IR" sz="40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راهبردهای مدیریتی </a:t>
            </a:r>
            <a:br>
              <a:rPr lang="fa-IR" sz="40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sz="40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تعویض اختیار</a:t>
            </a:r>
            <a:endParaRPr lang="en-US" sz="4000" b="1" u="sng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914400" y="1600200"/>
            <a:ext cx="8229600" cy="4406900"/>
          </a:xfrm>
        </p:spPr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1- مزایای اولیه تعویض اختیار.</a:t>
            </a:r>
          </a:p>
          <a:p>
            <a:pPr algn="r" rtl="1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          </a:t>
            </a:r>
          </a:p>
          <a:p>
            <a:pPr algn="r" rtl="1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           2- تعیین زمان واگذاری اختیارات.</a:t>
            </a:r>
          </a:p>
          <a:p>
            <a:pPr algn="r" rtl="1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                 </a:t>
            </a:r>
          </a:p>
          <a:p>
            <a:pPr algn="r" rtl="1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                       3- تفویض اختیار به چه کسی؟</a:t>
            </a:r>
          </a:p>
          <a:p>
            <a:pPr algn="r" rtl="1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                           </a:t>
            </a:r>
          </a:p>
          <a:p>
            <a:pPr algn="r" rtl="1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                                    4- چگونگی واگذاری اختیارات.</a:t>
            </a:r>
          </a:p>
          <a:p>
            <a:pPr algn="r" rtl="1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                                      </a:t>
            </a:r>
          </a:p>
          <a:p>
            <a:pPr algn="r" rtl="1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                                               5- نتایج یک واگذاری موثر.</a:t>
            </a:r>
            <a:endParaRPr lang="en-US" sz="2800" b="1" dirty="0"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232400"/>
            <a:ext cx="2135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33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833" y="152400"/>
            <a:ext cx="10863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114800" y="914400"/>
            <a:ext cx="5029200" cy="581025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fa-IR" sz="40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روش های توانمندسازی</a:t>
            </a:r>
            <a:br>
              <a:rPr lang="fa-IR" sz="40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sz="40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ویژگی ها و باورهای شخصی</a:t>
            </a:r>
            <a:endParaRPr lang="en-US" sz="4000" b="1" u="sng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2133600" y="1993900"/>
            <a:ext cx="6934200" cy="425450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1- پرهیز از عادت ها و مدل های ذهنی.</a:t>
            </a:r>
          </a:p>
          <a:p>
            <a:pPr algn="r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         </a:t>
            </a:r>
          </a:p>
          <a:p>
            <a:pPr algn="r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            2- وقوف به توانایی های درونی.</a:t>
            </a:r>
          </a:p>
          <a:p>
            <a:pPr algn="r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             </a:t>
            </a:r>
          </a:p>
          <a:p>
            <a:pPr algn="r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                        3- کشف زیبایی و داشته ها.</a:t>
            </a:r>
          </a:p>
          <a:p>
            <a:pPr algn="r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            </a:t>
            </a:r>
          </a:p>
          <a:p>
            <a:pPr algn="r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                                   4- کاهش ناباوری و افزایش اعتماد.</a:t>
            </a:r>
          </a:p>
          <a:p>
            <a:pPr algn="r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       </a:t>
            </a:r>
          </a:p>
          <a:p>
            <a:pPr algn="r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                                                5- افزایش قدرت تفکر سیستمی.</a:t>
            </a:r>
          </a:p>
          <a:p>
            <a:pPr algn="r" rtl="1">
              <a:buNone/>
            </a:pPr>
            <a:endParaRPr lang="fa-IR" b="1" dirty="0" smtClean="0">
              <a:cs typeface="B Nazanin" panose="00000400000000000000" pitchFamily="2" charset="-78"/>
            </a:endParaRPr>
          </a:p>
          <a:p>
            <a:pPr algn="r" rtl="1">
              <a:buNone/>
            </a:pP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33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833" y="152400"/>
            <a:ext cx="10863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657600" y="990600"/>
            <a:ext cx="5486400" cy="581025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fa-IR" sz="40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راهبردهای مدیریتی </a:t>
            </a:r>
            <a:br>
              <a:rPr lang="fa-IR" sz="40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sz="40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اعمال رفتارهای متعارف اداری</a:t>
            </a:r>
            <a:endParaRPr lang="en-US" sz="4000" b="1" u="sng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762000" y="2146300"/>
            <a:ext cx="8229600" cy="4330700"/>
          </a:xfrm>
        </p:spPr>
        <p:txBody>
          <a:bodyPr/>
          <a:lstStyle/>
          <a:p>
            <a:pPr algn="r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1- ایجاد اعتماد.</a:t>
            </a:r>
          </a:p>
          <a:p>
            <a:pPr algn="r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       2- رشد احساسات مثبت</a:t>
            </a:r>
          </a:p>
          <a:p>
            <a:pPr algn="r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              3- انجام حمایت های معنوی و مادی </a:t>
            </a:r>
          </a:p>
          <a:p>
            <a:pPr algn="r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                     4- الگوسازی در فرآیندکار</a:t>
            </a:r>
          </a:p>
          <a:p>
            <a:pPr algn="r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                            5- فراهم آوردن شرایط بروز احساس توانمندی </a:t>
            </a:r>
          </a:p>
          <a:p>
            <a:pPr algn="r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                                     6- گوش دادن </a:t>
            </a:r>
          </a:p>
          <a:p>
            <a:pPr algn="r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                                           7- توجه به کار کارکنان</a:t>
            </a:r>
          </a:p>
          <a:p>
            <a:pPr algn="r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                                                  8- افزایش نفوذ در کارکنان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33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833" y="152400"/>
            <a:ext cx="10863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191000" y="942975"/>
            <a:ext cx="4953000" cy="581025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fa-IR" sz="44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روش های توانمندسازی </a:t>
            </a:r>
            <a:br>
              <a:rPr lang="fa-IR" sz="44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sz="44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عوامل سازمانی</a:t>
            </a:r>
            <a:endParaRPr lang="en-US" sz="4400" b="1" u="sng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762000" y="2070100"/>
            <a:ext cx="8229600" cy="425450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sz="2000" b="1" dirty="0" smtClean="0">
                <a:cs typeface="B Nazanin" panose="00000400000000000000" pitchFamily="2" charset="-78"/>
              </a:rPr>
              <a:t>1- تعریف آرمان، اهداف و انتظارات</a:t>
            </a:r>
          </a:p>
          <a:p>
            <a:pPr algn="r" rtl="1">
              <a:buNone/>
            </a:pPr>
            <a:r>
              <a:rPr lang="fa-IR" sz="2000" b="1" dirty="0" smtClean="0">
                <a:cs typeface="B Nazanin" panose="00000400000000000000" pitchFamily="2" charset="-78"/>
              </a:rPr>
              <a:t>    </a:t>
            </a:r>
          </a:p>
          <a:p>
            <a:pPr algn="r" rtl="1">
              <a:buNone/>
            </a:pPr>
            <a:r>
              <a:rPr lang="fa-IR" sz="2000" b="1" dirty="0" smtClean="0">
                <a:cs typeface="B Nazanin" panose="00000400000000000000" pitchFamily="2" charset="-78"/>
              </a:rPr>
              <a:t>              2- دسترسی کارکنان به منابع</a:t>
            </a:r>
          </a:p>
          <a:p>
            <a:pPr algn="r" rtl="1">
              <a:buNone/>
            </a:pPr>
            <a:r>
              <a:rPr lang="fa-IR" sz="2000" b="1" dirty="0" smtClean="0">
                <a:cs typeface="B Nazanin" panose="00000400000000000000" pitchFamily="2" charset="-78"/>
              </a:rPr>
              <a:t>             </a:t>
            </a:r>
          </a:p>
          <a:p>
            <a:pPr algn="r" rtl="1">
              <a:buNone/>
            </a:pPr>
            <a:r>
              <a:rPr lang="fa-IR" sz="2000" b="1" dirty="0" smtClean="0">
                <a:cs typeface="B Nazanin" panose="00000400000000000000" pitchFamily="2" charset="-78"/>
              </a:rPr>
              <a:t>                         3- ساختار سازمانی هماهنگ با کسب و کار</a:t>
            </a:r>
          </a:p>
          <a:p>
            <a:pPr algn="r" rtl="1">
              <a:buNone/>
            </a:pPr>
            <a:r>
              <a:rPr lang="fa-IR" sz="2000" b="1" dirty="0" smtClean="0">
                <a:cs typeface="B Nazanin" panose="00000400000000000000" pitchFamily="2" charset="-78"/>
              </a:rPr>
              <a:t>         </a:t>
            </a:r>
          </a:p>
          <a:p>
            <a:pPr algn="r" rtl="1">
              <a:buNone/>
            </a:pPr>
            <a:r>
              <a:rPr lang="fa-IR" sz="2000" b="1" dirty="0" smtClean="0">
                <a:cs typeface="B Nazanin" panose="00000400000000000000" pitchFamily="2" charset="-78"/>
              </a:rPr>
              <a:t>                         4- غنی سازی مشاغل</a:t>
            </a:r>
          </a:p>
          <a:p>
            <a:pPr algn="r" rtl="1">
              <a:buNone/>
            </a:pPr>
            <a:r>
              <a:rPr lang="fa-IR" sz="2000" b="1" dirty="0" smtClean="0">
                <a:cs typeface="B Nazanin" panose="00000400000000000000" pitchFamily="2" charset="-78"/>
              </a:rPr>
              <a:t>          </a:t>
            </a:r>
          </a:p>
          <a:p>
            <a:pPr algn="r" rtl="1">
              <a:buNone/>
            </a:pPr>
            <a:r>
              <a:rPr lang="fa-IR" sz="2000" b="1" dirty="0" smtClean="0">
                <a:cs typeface="B Nazanin" panose="00000400000000000000" pitchFamily="2" charset="-78"/>
              </a:rPr>
              <a:t>              5- تقویت فرهنگ سازمانی در جهت کارو تلاش</a:t>
            </a:r>
            <a:endParaRPr lang="en-US" sz="2000" b="1" dirty="0" smtClean="0">
              <a:cs typeface="B Nazanin" panose="00000400000000000000" pitchFamily="2" charset="-78"/>
            </a:endParaRPr>
          </a:p>
          <a:p>
            <a:pPr algn="r" rtl="1">
              <a:buNone/>
            </a:pPr>
            <a:endParaRPr lang="fa-IR" sz="2000" b="1" dirty="0" smtClean="0">
              <a:cs typeface="B Nazanin" panose="00000400000000000000" pitchFamily="2" charset="-78"/>
            </a:endParaRPr>
          </a:p>
          <a:p>
            <a:pPr algn="r" rtl="1">
              <a:buNone/>
            </a:pPr>
            <a:r>
              <a:rPr lang="fa-IR" sz="2000" b="1" dirty="0" smtClean="0">
                <a:cs typeface="B Nazanin" panose="00000400000000000000" pitchFamily="2" charset="-78"/>
              </a:rPr>
              <a:t>6- افزایش انعطاف و انطباق پذیری سازمان.</a:t>
            </a:r>
            <a:endParaRPr lang="en-US" sz="2000" b="1" dirty="0"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33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833" y="152400"/>
            <a:ext cx="10863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2819400" y="2895600"/>
            <a:ext cx="3200400" cy="1524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fa-IR" sz="9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Nazanin" panose="00000400000000000000" pitchFamily="2" charset="-78"/>
              </a:rPr>
              <a:t>پایان</a:t>
            </a:r>
            <a:endParaRPr kumimoji="0" lang="en-US" sz="96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33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833" y="152400"/>
            <a:ext cx="10863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136339"/>
            <a:ext cx="7239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just" rtl="1">
              <a:lnSpc>
                <a:spcPct val="200000"/>
              </a:lnSpc>
            </a:pPr>
            <a:r>
              <a:rPr lang="fa-IR" sz="2400" b="1" dirty="0" smtClean="0">
                <a:cs typeface="B Nazanin" panose="00000400000000000000" pitchFamily="2" charset="-78"/>
              </a:rPr>
              <a:t>1- وتن، دیویدای، تواناسازی و تفویض اختیار، بدرالدین اورهی یزدانی</a:t>
            </a:r>
          </a:p>
          <a:p>
            <a:pPr marL="609600" indent="-609600" algn="just" rtl="1">
              <a:lnSpc>
                <a:spcPct val="200000"/>
              </a:lnSpc>
            </a:pPr>
            <a:r>
              <a:rPr lang="fa-IR" sz="2400" b="1" dirty="0" smtClean="0">
                <a:cs typeface="B Nazanin" panose="00000400000000000000" pitchFamily="2" charset="-78"/>
              </a:rPr>
              <a:t>2- ایران نژاد، مهدی، توانا سازی کارکنان</a:t>
            </a:r>
          </a:p>
          <a:p>
            <a:pPr marL="609600" indent="-609600" algn="just" rtl="1">
              <a:lnSpc>
                <a:spcPct val="200000"/>
              </a:lnSpc>
            </a:pPr>
            <a:r>
              <a:rPr lang="fa-IR" sz="2400" b="1" dirty="0" smtClean="0">
                <a:cs typeface="B Nazanin" panose="00000400000000000000" pitchFamily="2" charset="-78"/>
              </a:rPr>
              <a:t>3-طوسی، جزوه مشارکت</a:t>
            </a:r>
          </a:p>
          <a:p>
            <a:pPr marL="609600" indent="-609600" algn="just" rtl="1">
              <a:lnSpc>
                <a:spcPct val="200000"/>
              </a:lnSpc>
            </a:pPr>
            <a:r>
              <a:rPr lang="fa-IR" sz="2400" b="1" dirty="0" smtClean="0">
                <a:cs typeface="B Nazanin" panose="00000400000000000000" pitchFamily="2" charset="-78"/>
              </a:rPr>
              <a:t>4- مهروژان، سازمان و مدیریت </a:t>
            </a:r>
            <a:endParaRPr lang="en-US" sz="2400" b="1" dirty="0" smtClean="0">
              <a:cs typeface="B Nazanin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287538" y="1273314"/>
            <a:ext cx="14593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5760" lvl="0" indent="-256032"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4000" b="1" dirty="0" smtClean="0">
                <a:cs typeface="B Nazanin" panose="00000400000000000000" pitchFamily="2" charset="-78"/>
              </a:rPr>
              <a:t>:</a:t>
            </a:r>
            <a:r>
              <a:rPr lang="fa-IR" sz="4400" b="1" u="sng" dirty="0" smtClean="0">
                <a:cs typeface="B Nazanin" panose="00000400000000000000" pitchFamily="2" charset="-78"/>
              </a:rPr>
              <a:t>منابع</a:t>
            </a:r>
            <a:endParaRPr lang="en-US" sz="4400" b="1" u="sng" dirty="0"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33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833" y="152400"/>
            <a:ext cx="10863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3" name="TextBox 2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b="1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b="1" dirty="0" smtClean="0">
                <a:solidFill>
                  <a:schemeClr val="tx1"/>
                </a:solidFill>
                <a:cs typeface="B Nazanin" pitchFamily="2" charset="-78"/>
              </a:rPr>
              <a:t>با 33 سال تجربه ی اجرایی</a:t>
            </a:r>
          </a:p>
          <a:p>
            <a:pPr algn="ctr" rtl="1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 rot="16200000">
            <a:off x="-990374" y="1721518"/>
            <a:ext cx="2628449" cy="382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800" b="1" dirty="0" smtClean="0">
                <a:solidFill>
                  <a:schemeClr val="bg1"/>
                </a:solidFill>
                <a:cs typeface="B Nazanin" pitchFamily="2" charset="-78"/>
              </a:rPr>
              <a:t>امنیت شغلی با یادگیری مستمر</a:t>
            </a:r>
            <a:endParaRPr lang="en-US" sz="1800" b="1" dirty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833" y="120878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709672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sz="3200" b="1" u="sng" dirty="0" smtClean="0">
                <a:cs typeface="B Nazanin" panose="00000400000000000000" pitchFamily="2" charset="-78"/>
              </a:rPr>
              <a:t>1- افزایش دانش و مهارت  ها </a:t>
            </a:r>
            <a:r>
              <a:rPr lang="en-US" sz="3200" b="1" u="sng" dirty="0">
                <a:cs typeface="B Nazanin" panose="00000400000000000000" pitchFamily="2" charset="-78"/>
              </a:rPr>
              <a:t>.</a:t>
            </a:r>
            <a:endParaRPr lang="fa-IR" sz="3200" b="1" u="sng" dirty="0" smtClean="0">
              <a:cs typeface="B Nazanin" panose="00000400000000000000" pitchFamily="2" charset="-78"/>
            </a:endParaRPr>
          </a:p>
          <a:p>
            <a:pPr algn="r" rtl="1">
              <a:buNone/>
            </a:pPr>
            <a:r>
              <a:rPr lang="fa-IR" sz="3200" b="1" u="sng" dirty="0" smtClean="0">
                <a:cs typeface="B Nazanin" panose="00000400000000000000" pitchFamily="2" charset="-78"/>
              </a:rPr>
              <a:t>2- تعویض اختیار برای تصمیم گیری</a:t>
            </a:r>
            <a:r>
              <a:rPr lang="en-US" sz="3200" b="1" u="sng" dirty="0" smtClean="0">
                <a:cs typeface="B Nazanin" panose="00000400000000000000" pitchFamily="2" charset="-78"/>
              </a:rPr>
              <a:t>.</a:t>
            </a:r>
            <a:endParaRPr lang="fa-IR" sz="3200" b="1" u="sng" dirty="0" smtClean="0">
              <a:cs typeface="B Nazanin" panose="00000400000000000000" pitchFamily="2" charset="-78"/>
            </a:endParaRPr>
          </a:p>
          <a:p>
            <a:pPr algn="r" rtl="1">
              <a:buNone/>
            </a:pPr>
            <a:r>
              <a:rPr lang="fa-IR" sz="3200" b="1" u="sng" dirty="0" smtClean="0">
                <a:cs typeface="B Nazanin" panose="00000400000000000000" pitchFamily="2" charset="-78"/>
              </a:rPr>
              <a:t>3- ایجاد انگیزش از طریق امنیت درونی</a:t>
            </a:r>
            <a:r>
              <a:rPr lang="en-US" sz="3200" b="1" u="sng" dirty="0" smtClean="0">
                <a:cs typeface="B Nazanin" panose="00000400000000000000" pitchFamily="2" charset="-78"/>
              </a:rPr>
              <a:t>.</a:t>
            </a:r>
            <a:r>
              <a:rPr lang="fa-IR" sz="3200" b="1" u="sng" dirty="0" smtClean="0">
                <a:cs typeface="B Nazanin" panose="00000400000000000000" pitchFamily="2" charset="-78"/>
              </a:rPr>
              <a:t> </a:t>
            </a:r>
          </a:p>
          <a:p>
            <a:pPr algn="r" rtl="1">
              <a:buNone/>
            </a:pPr>
            <a:r>
              <a:rPr lang="fa-IR" sz="3200" b="1" u="sng" dirty="0" smtClean="0">
                <a:cs typeface="B Nazanin" panose="00000400000000000000" pitchFamily="2" charset="-78"/>
              </a:rPr>
              <a:t>4- توجه به احساسات و باور افراد به خود، شغل و سازمان</a:t>
            </a:r>
            <a:r>
              <a:rPr lang="en-US" sz="3200" b="1" u="sng" dirty="0" smtClean="0">
                <a:cs typeface="B Nazanin" panose="00000400000000000000" pitchFamily="2" charset="-78"/>
              </a:rPr>
              <a:t>.</a:t>
            </a:r>
            <a:endParaRPr lang="fa-IR" sz="3200" b="1" u="sng" dirty="0" smtClean="0">
              <a:cs typeface="B Nazanin" panose="00000400000000000000" pitchFamily="2" charset="-78"/>
            </a:endParaRPr>
          </a:p>
          <a:p>
            <a:pPr algn="r" rtl="1"/>
            <a:endParaRPr lang="en-US" sz="3200" b="1" u="sng" dirty="0">
              <a:cs typeface="B Nazanin" panose="00000400000000000000" pitchFamily="2" charset="-78"/>
            </a:endParaRP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4131732" y="1066800"/>
            <a:ext cx="4707467" cy="1143000"/>
          </a:xfrm>
          <a:solidFill>
            <a:schemeClr val="bg1"/>
          </a:solidFill>
        </p:spPr>
        <p:txBody>
          <a:bodyPr/>
          <a:lstStyle/>
          <a:p>
            <a:pPr algn="r"/>
            <a:r>
              <a:rPr lang="fa-IR" b="1" dirty="0" smtClean="0">
                <a:solidFill>
                  <a:schemeClr val="tx2"/>
                </a:solidFill>
                <a:cs typeface="B Nazanin" panose="00000400000000000000" pitchFamily="2" charset="-78"/>
              </a:rPr>
              <a:t>درواقع تواناسازی یعنی:</a:t>
            </a:r>
            <a:endParaRPr lang="en-US" b="1" dirty="0">
              <a:solidFill>
                <a:schemeClr val="tx2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791183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3" name="TextBox 2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b="1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b="1" dirty="0" smtClean="0">
                <a:solidFill>
                  <a:schemeClr val="tx1"/>
                </a:solidFill>
                <a:cs typeface="B Nazanin" pitchFamily="2" charset="-78"/>
              </a:rPr>
              <a:t>با 33 سال تجربه ی اجرایی</a:t>
            </a:r>
          </a:p>
          <a:p>
            <a:pPr algn="ctr" rtl="1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 rot="16200000">
            <a:off x="-990374" y="1721518"/>
            <a:ext cx="2628449" cy="382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800" b="1" dirty="0" smtClean="0">
                <a:solidFill>
                  <a:schemeClr val="bg1"/>
                </a:solidFill>
                <a:cs typeface="B Nazanin" pitchFamily="2" charset="-78"/>
              </a:rPr>
              <a:t>امنیت شغلی با یادگیری مستمر</a:t>
            </a:r>
            <a:endParaRPr lang="en-US" sz="1800" b="1" dirty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833" y="120878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74267" y="1337731"/>
            <a:ext cx="32533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800" u="sng" dirty="0" smtClean="0">
                <a:solidFill>
                  <a:schemeClr val="tx2"/>
                </a:solidFill>
                <a:cs typeface="B Nazanin" panose="00000400000000000000" pitchFamily="2" charset="-78"/>
              </a:rPr>
              <a:t>توانمند سازی، ایجاد و</a:t>
            </a:r>
          </a:p>
          <a:p>
            <a:pPr algn="ctr"/>
            <a:r>
              <a:rPr lang="fa-IR" sz="4800" u="sng" dirty="0" smtClean="0">
                <a:solidFill>
                  <a:schemeClr val="tx2"/>
                </a:solidFill>
                <a:cs typeface="B Nazanin" panose="00000400000000000000" pitchFamily="2" charset="-78"/>
              </a:rPr>
              <a:t>یا افزایش قدرت </a:t>
            </a:r>
          </a:p>
          <a:p>
            <a:pPr algn="ctr"/>
            <a:r>
              <a:rPr lang="fa-IR" sz="4800" u="sng" dirty="0" smtClean="0">
                <a:solidFill>
                  <a:schemeClr val="tx2"/>
                </a:solidFill>
                <a:cs typeface="B Nazanin" panose="00000400000000000000" pitchFamily="2" charset="-78"/>
              </a:rPr>
              <a:t>نمی باشد.</a:t>
            </a:r>
            <a:endParaRPr lang="en-US" sz="4800" u="sng" dirty="0">
              <a:solidFill>
                <a:schemeClr val="tx2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15861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08468" y="5232400"/>
            <a:ext cx="2135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b="1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b="1" dirty="0" smtClean="0">
                <a:solidFill>
                  <a:schemeClr val="tx1"/>
                </a:solidFill>
                <a:cs typeface="B Nazanin" pitchFamily="2" charset="-78"/>
              </a:rPr>
              <a:t>با 33 سال تجربه ی اجرایی</a:t>
            </a:r>
          </a:p>
          <a:p>
            <a:pPr algn="ctr" rtl="1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 rot="16200000">
            <a:off x="-990374" y="1721518"/>
            <a:ext cx="2628449" cy="382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800" b="1" dirty="0" smtClean="0">
                <a:solidFill>
                  <a:schemeClr val="bg1"/>
                </a:solidFill>
                <a:cs typeface="B Nazanin" pitchFamily="2" charset="-78"/>
              </a:rPr>
              <a:t>امنیت شغلی با یادگیری مستمر</a:t>
            </a:r>
            <a:endParaRPr lang="en-US" sz="1800" b="1" dirty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833" y="120878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2201334" y="1277941"/>
          <a:ext cx="6874929" cy="5282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4991"/>
                <a:gridCol w="2906741"/>
                <a:gridCol w="653197"/>
              </a:tblGrid>
              <a:tr h="1354550">
                <a:tc>
                  <a:txBody>
                    <a:bodyPr/>
                    <a:lstStyle/>
                    <a:p>
                      <a:pPr algn="ctr" rtl="1"/>
                      <a:r>
                        <a:rPr lang="fa-IR" sz="3200" u="sng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توانمند</a:t>
                      </a:r>
                      <a:r>
                        <a:rPr lang="fa-IR" sz="3200" u="sng" baseline="0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 بودن: قدرت داخلی</a:t>
                      </a:r>
                      <a:endParaRPr lang="en-US" sz="3200" u="sng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3200" u="sng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cs typeface="B Nazanin" panose="00000400000000000000" pitchFamily="2" charset="-78"/>
                        </a:rPr>
                        <a:t>قدرت : منبع</a:t>
                      </a:r>
                      <a:r>
                        <a:rPr lang="fa-IR" sz="3200" u="sng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cs typeface="B Nazanin" panose="00000400000000000000" pitchFamily="2" charset="-78"/>
                        </a:rPr>
                        <a:t> خارجی</a:t>
                      </a:r>
                      <a:endParaRPr lang="en-US" sz="3200" u="sng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ctr" rtl="1"/>
                      <a:endParaRPr lang="en-US" sz="3200" u="sng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u="sng" dirty="0" smtClean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ctr" rtl="1"/>
                      <a:endParaRPr lang="en-US" u="sng" dirty="0" smtClean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ctr" rtl="1"/>
                      <a:r>
                        <a:rPr lang="fa-IR" u="sng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ردیف</a:t>
                      </a:r>
                      <a:endParaRPr lang="en-US" u="sng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92915"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u="sng" dirty="0" smtClean="0">
                          <a:cs typeface="B Nazanin" panose="00000400000000000000" pitchFamily="2" charset="-78"/>
                        </a:rPr>
                        <a:t>همه می </a:t>
                      </a:r>
                      <a:r>
                        <a:rPr lang="fa-IR" sz="2400" b="0" u="sng" dirty="0" smtClean="0">
                          <a:cs typeface="B Nazanin" panose="00000400000000000000" pitchFamily="2" charset="-78"/>
                        </a:rPr>
                        <a:t>توانند</a:t>
                      </a:r>
                      <a:r>
                        <a:rPr lang="fa-IR" sz="2400" b="1" u="sng" dirty="0" smtClean="0">
                          <a:cs typeface="B Nazanin" panose="00000400000000000000" pitchFamily="2" charset="-78"/>
                        </a:rPr>
                        <a:t> آن را </a:t>
                      </a:r>
                      <a:r>
                        <a:rPr lang="fa-IR" sz="2400" b="1" u="sng" baseline="0" dirty="0" smtClean="0">
                          <a:cs typeface="B Nazanin" panose="00000400000000000000" pitchFamily="2" charset="-78"/>
                        </a:rPr>
                        <a:t> داشته باشند</a:t>
                      </a:r>
                      <a:endParaRPr lang="en-US" sz="2400" b="1" u="sng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u="sng" dirty="0" smtClean="0">
                          <a:cs typeface="B Nazanin" panose="00000400000000000000" pitchFamily="2" charset="-78"/>
                        </a:rPr>
                        <a:t>تعداد اندکی آن را دارند</a:t>
                      </a:r>
                      <a:endParaRPr lang="en-US" sz="2400" b="1" u="sng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600" b="1" u="sng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1</a:t>
                      </a:r>
                      <a:endParaRPr lang="en-US" sz="3600" b="1" u="sng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1035832"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u="sng" dirty="0" smtClean="0">
                          <a:cs typeface="B Nazanin" panose="00000400000000000000" pitchFamily="2" charset="-78"/>
                        </a:rPr>
                        <a:t>بدست آوردن بیشتر آن بر دیگران تاثیر منفی ندارد</a:t>
                      </a:r>
                      <a:endParaRPr lang="en-US" sz="2400" b="1" u="sng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u="sng" dirty="0" smtClean="0">
                          <a:cs typeface="B Nazanin" panose="00000400000000000000" pitchFamily="2" charset="-78"/>
                        </a:rPr>
                        <a:t>بدست آمدن</a:t>
                      </a:r>
                      <a:r>
                        <a:rPr lang="fa-IR" sz="2400" b="1" u="sng" baseline="0" dirty="0" smtClean="0">
                          <a:cs typeface="B Nazanin" panose="00000400000000000000" pitchFamily="2" charset="-78"/>
                        </a:rPr>
                        <a:t> بیشتر آن مستلزم گرفتن از  دیگران است</a:t>
                      </a:r>
                      <a:endParaRPr lang="en-US" sz="2400" b="1" u="sng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3600" b="1" u="sng" dirty="0" smtClean="0">
                          <a:cs typeface="B Nazanin" panose="00000400000000000000" pitchFamily="2" charset="-78"/>
                        </a:rPr>
                        <a:t>2</a:t>
                      </a:r>
                      <a:endParaRPr lang="en-US" sz="3600" b="1" u="sng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751144"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u="sng" dirty="0" smtClean="0">
                          <a:cs typeface="B Nazanin" panose="00000400000000000000" pitchFamily="2" charset="-78"/>
                        </a:rPr>
                        <a:t>توانمند</a:t>
                      </a:r>
                      <a:r>
                        <a:rPr lang="fa-IR" sz="2400" b="1" u="sng" baseline="0" dirty="0" smtClean="0">
                          <a:cs typeface="B Nazanin" panose="00000400000000000000" pitchFamily="2" charset="-78"/>
                        </a:rPr>
                        <a:t>سازی به همکاری می انجامد</a:t>
                      </a:r>
                      <a:endParaRPr lang="en-US" sz="2400" b="1" u="sng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u="sng" dirty="0" smtClean="0">
                          <a:cs typeface="B Nazanin" panose="00000400000000000000" pitchFamily="2" charset="-78"/>
                        </a:rPr>
                        <a:t>قدرت به رقابت می انجامد</a:t>
                      </a:r>
                      <a:endParaRPr lang="en-US" sz="2400" b="1" u="sng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3600" b="1" u="sng" dirty="0" smtClean="0">
                          <a:cs typeface="B Nazanin" panose="00000400000000000000" pitchFamily="2" charset="-78"/>
                        </a:rPr>
                        <a:t>3</a:t>
                      </a:r>
                      <a:endParaRPr lang="en-US" sz="3600" b="1" u="sng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751144"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u="sng" dirty="0" smtClean="0">
                          <a:cs typeface="B Nazanin" panose="00000400000000000000" pitchFamily="2" charset="-78"/>
                        </a:rPr>
                        <a:t>قابلیت</a:t>
                      </a:r>
                      <a:r>
                        <a:rPr lang="fa-IR" sz="2400" b="1" u="sng" baseline="0" dirty="0" smtClean="0">
                          <a:cs typeface="B Nazanin" panose="00000400000000000000" pitchFamily="2" charset="-78"/>
                        </a:rPr>
                        <a:t> واداشتن دیگران به آنچه خود می خواهند</a:t>
                      </a:r>
                      <a:endParaRPr lang="en-US" sz="2400" b="1" u="sng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u="sng" dirty="0" smtClean="0">
                          <a:cs typeface="B Nazanin" panose="00000400000000000000" pitchFamily="2" charset="-78"/>
                        </a:rPr>
                        <a:t>قابلیت واداشتن</a:t>
                      </a:r>
                      <a:r>
                        <a:rPr lang="fa-IR" sz="2400" b="1" u="sng" baseline="0" dirty="0" smtClean="0">
                          <a:cs typeface="B Nazanin" panose="00000400000000000000" pitchFamily="2" charset="-78"/>
                        </a:rPr>
                        <a:t> دیگران به آنچه شما می خواهید</a:t>
                      </a:r>
                      <a:endParaRPr lang="en-US" sz="2400" b="1" u="sng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3600" b="1" u="sng" dirty="0" smtClean="0">
                          <a:cs typeface="B Nazanin" panose="00000400000000000000" pitchFamily="2" charset="-78"/>
                        </a:rPr>
                        <a:t>4</a:t>
                      </a:r>
                      <a:endParaRPr lang="en-US" sz="3600" b="1" u="sng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6841061" y="406407"/>
            <a:ext cx="2218266" cy="675743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 smtClean="0">
                <a:solidFill>
                  <a:schemeClr val="tx2"/>
                </a:solidFill>
                <a:cs typeface="B Nazanin" panose="00000400000000000000" pitchFamily="2" charset="-78"/>
              </a:rPr>
              <a:t/>
            </a:r>
            <a:br>
              <a:rPr lang="en-US" sz="5400" b="1" u="sng" dirty="0" smtClean="0">
                <a:solidFill>
                  <a:schemeClr val="tx2"/>
                </a:solidFill>
                <a:cs typeface="B Nazanin" panose="00000400000000000000" pitchFamily="2" charset="-78"/>
              </a:rPr>
            </a:br>
            <a:r>
              <a:rPr lang="en-US" sz="5400" b="1" u="sng" dirty="0">
                <a:solidFill>
                  <a:schemeClr val="tx2"/>
                </a:solidFill>
                <a:cs typeface="B Nazanin" panose="00000400000000000000" pitchFamily="2" charset="-78"/>
              </a:rPr>
              <a:t/>
            </a:r>
            <a:br>
              <a:rPr lang="en-US" sz="5400" b="1" u="sng" dirty="0">
                <a:solidFill>
                  <a:schemeClr val="tx2"/>
                </a:solidFill>
                <a:cs typeface="B Nazanin" panose="00000400000000000000" pitchFamily="2" charset="-78"/>
              </a:rPr>
            </a:br>
            <a:r>
              <a:rPr lang="fa-IR" sz="5400" b="1" u="sng" dirty="0" smtClean="0">
                <a:solidFill>
                  <a:schemeClr val="tx2"/>
                </a:solidFill>
                <a:cs typeface="B Nazanin" panose="00000400000000000000" pitchFamily="2" charset="-78"/>
              </a:rPr>
              <a:t>چراکه:</a:t>
            </a:r>
            <a:r>
              <a:rPr lang="en-US" sz="5400" b="1" u="sng" dirty="0" smtClean="0">
                <a:solidFill>
                  <a:schemeClr val="tx2"/>
                </a:solidFill>
                <a:cs typeface="B Nazanin" panose="00000400000000000000" pitchFamily="2" charset="-78"/>
              </a:rPr>
              <a:t/>
            </a:r>
            <a:br>
              <a:rPr lang="en-US" sz="5400" b="1" u="sng" dirty="0" smtClean="0">
                <a:solidFill>
                  <a:schemeClr val="tx2"/>
                </a:solidFill>
                <a:cs typeface="B Nazanin" panose="00000400000000000000" pitchFamily="2" charset="-78"/>
              </a:rPr>
            </a:br>
            <a:r>
              <a:rPr lang="en-US" sz="5400" b="1" u="sng" dirty="0">
                <a:solidFill>
                  <a:schemeClr val="tx2"/>
                </a:solidFill>
                <a:cs typeface="B Nazanin" panose="00000400000000000000" pitchFamily="2" charset="-78"/>
              </a:rPr>
              <a:t/>
            </a:r>
            <a:br>
              <a:rPr lang="en-US" sz="5400" b="1" u="sng" dirty="0">
                <a:solidFill>
                  <a:schemeClr val="tx2"/>
                </a:solidFill>
                <a:cs typeface="B Nazanin" panose="00000400000000000000" pitchFamily="2" charset="-78"/>
              </a:rPr>
            </a:br>
            <a:endParaRPr lang="en-US" sz="5400" b="1" u="sng" dirty="0">
              <a:solidFill>
                <a:schemeClr val="tx2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76227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3" name="TextBox 2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b="1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b="1" dirty="0" smtClean="0">
                <a:solidFill>
                  <a:schemeClr val="tx1"/>
                </a:solidFill>
                <a:cs typeface="B Nazanin" pitchFamily="2" charset="-78"/>
              </a:rPr>
              <a:t>با 33 سال تجربه ی اجرایی</a:t>
            </a:r>
          </a:p>
          <a:p>
            <a:pPr algn="ctr" rtl="1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 rot="16200000">
            <a:off x="-990374" y="1721518"/>
            <a:ext cx="2628449" cy="382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800" b="1" dirty="0" smtClean="0">
                <a:solidFill>
                  <a:schemeClr val="bg1"/>
                </a:solidFill>
                <a:cs typeface="B Nazanin" pitchFamily="2" charset="-78"/>
              </a:rPr>
              <a:t>امنیت شغلی با یادگیری مستمر</a:t>
            </a:r>
            <a:endParaRPr lang="en-US" sz="1800" b="1" dirty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833" y="120878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1184724" y="2004908"/>
            <a:ext cx="7525783" cy="4538132"/>
          </a:xfrm>
        </p:spPr>
        <p:txBody>
          <a:bodyPr>
            <a:noAutofit/>
          </a:bodyPr>
          <a:lstStyle/>
          <a:p>
            <a:pPr algn="r" rtl="1">
              <a:buNone/>
            </a:pPr>
            <a:r>
              <a:rPr lang="fa-IR" sz="3200" b="1" u="sng" dirty="0" smtClean="0">
                <a:cs typeface="B Nazanin" panose="00000400000000000000" pitchFamily="2" charset="-78"/>
              </a:rPr>
              <a:t>1- درک زود هنگام انتظارات محیط ( ذینفعان)</a:t>
            </a:r>
          </a:p>
          <a:p>
            <a:pPr algn="r" rtl="1">
              <a:buNone/>
            </a:pPr>
            <a:r>
              <a:rPr lang="fa-IR" sz="3200" b="1" u="sng" dirty="0" smtClean="0">
                <a:cs typeface="B Nazanin" panose="00000400000000000000" pitchFamily="2" charset="-78"/>
              </a:rPr>
              <a:t>2- افزایش قدرت پاسخگویی به ذینفعان</a:t>
            </a:r>
          </a:p>
          <a:p>
            <a:pPr algn="r" rtl="1">
              <a:buNone/>
            </a:pPr>
            <a:r>
              <a:rPr lang="fa-IR" sz="3200" b="1" u="sng" dirty="0" smtClean="0">
                <a:cs typeface="B Nazanin" panose="00000400000000000000" pitchFamily="2" charset="-78"/>
              </a:rPr>
              <a:t>3- فزایندگی رشد اندیشه و مهارت کارکنان</a:t>
            </a:r>
          </a:p>
          <a:p>
            <a:pPr algn="r" rtl="1">
              <a:buNone/>
            </a:pPr>
            <a:r>
              <a:rPr lang="fa-IR" sz="3200" b="1" u="sng" dirty="0" smtClean="0">
                <a:cs typeface="B Nazanin" panose="00000400000000000000" pitchFamily="2" charset="-78"/>
              </a:rPr>
              <a:t>4- بروز احساس رضایت مندی کارکنان از خود شغل</a:t>
            </a:r>
          </a:p>
          <a:p>
            <a:pPr algn="r" rtl="1">
              <a:buNone/>
            </a:pPr>
            <a:r>
              <a:rPr lang="fa-IR" sz="3200" b="1" u="sng" dirty="0" smtClean="0">
                <a:cs typeface="B Nazanin" panose="00000400000000000000" pitchFamily="2" charset="-78"/>
              </a:rPr>
              <a:t>5- افزایش قدرت ارتباط کارکنان</a:t>
            </a:r>
          </a:p>
          <a:p>
            <a:pPr algn="r" rtl="1">
              <a:buNone/>
            </a:pPr>
            <a:r>
              <a:rPr lang="fa-IR" sz="3200" b="1" u="sng" dirty="0" smtClean="0">
                <a:cs typeface="B Nazanin" panose="00000400000000000000" pitchFamily="2" charset="-78"/>
              </a:rPr>
              <a:t>6- افزایش اثر بخشی کارکنان و سازمان</a:t>
            </a:r>
          </a:p>
          <a:p>
            <a:pPr algn="r" rtl="1">
              <a:buNone/>
            </a:pPr>
            <a:r>
              <a:rPr lang="fa-IR" sz="3200" b="1" u="sng" dirty="0" smtClean="0">
                <a:cs typeface="B Nazanin" panose="00000400000000000000" pitchFamily="2" charset="-78"/>
              </a:rPr>
              <a:t>7- فزایندگی رشد یادگیرندگی سازمان</a:t>
            </a:r>
            <a:endParaRPr lang="en-US" sz="3200" b="1" u="sng" dirty="0">
              <a:cs typeface="B Nazanin" panose="00000400000000000000" pitchFamily="2" charset="-78"/>
            </a:endParaRP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2966720" y="1132372"/>
            <a:ext cx="5588000" cy="711985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 rtl="1"/>
            <a:r>
              <a:rPr lang="fa-IR" sz="4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اهمیت و مزایای توانمندسازی</a:t>
            </a:r>
            <a:endParaRPr lang="en-US" sz="44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85587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3" name="TextBox 2"/>
          <p:cNvSpPr txBox="1"/>
          <p:nvPr/>
        </p:nvSpPr>
        <p:spPr>
          <a:xfrm>
            <a:off x="37345" y="5232400"/>
            <a:ext cx="2135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b="1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b="1" dirty="0" smtClean="0">
                <a:solidFill>
                  <a:schemeClr val="tx1"/>
                </a:solidFill>
                <a:cs typeface="B Nazanin" pitchFamily="2" charset="-78"/>
              </a:rPr>
              <a:t>با 33 سال تجربه ی اجرایی</a:t>
            </a:r>
          </a:p>
          <a:p>
            <a:pPr algn="ctr" rtl="1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 rot="16200000">
            <a:off x="-990374" y="1721518"/>
            <a:ext cx="2628449" cy="382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800" b="1" dirty="0" smtClean="0">
                <a:solidFill>
                  <a:schemeClr val="bg1"/>
                </a:solidFill>
                <a:cs typeface="B Nazanin" pitchFamily="2" charset="-78"/>
              </a:rPr>
              <a:t>امنیت شغلی با یادگیری مستمر</a:t>
            </a:r>
            <a:endParaRPr lang="en-US" sz="1800" b="1" dirty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833" y="120878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721360" y="1320800"/>
            <a:ext cx="8219440" cy="5267960"/>
          </a:xfrm>
        </p:spPr>
        <p:txBody>
          <a:bodyPr>
            <a:noAutofit/>
          </a:bodyPr>
          <a:lstStyle/>
          <a:p>
            <a:pPr algn="r" rtl="1">
              <a:buNone/>
            </a:pPr>
            <a:r>
              <a:rPr lang="fa-IR" sz="2400" b="1" dirty="0" smtClean="0">
                <a:cs typeface="B Nazanin" panose="00000400000000000000" pitchFamily="2" charset="-78"/>
              </a:rPr>
              <a:t>1- فرمول و رویه ثابتی برای توانمند سازی وجود ندارد.</a:t>
            </a:r>
          </a:p>
          <a:p>
            <a:pPr algn="r" rtl="1">
              <a:buNone/>
            </a:pPr>
            <a:r>
              <a:rPr lang="fa-IR" sz="2400" b="1" dirty="0" smtClean="0">
                <a:cs typeface="B Nazanin" panose="00000400000000000000" pitchFamily="2" charset="-78"/>
              </a:rPr>
              <a:t>2- توانمند سازی یک مهارت و ابزار تامین اهداف سازمان است.</a:t>
            </a:r>
          </a:p>
          <a:p>
            <a:pPr algn="r" rtl="1">
              <a:buNone/>
            </a:pPr>
            <a:r>
              <a:rPr lang="fa-IR" sz="2400" b="1" dirty="0" smtClean="0">
                <a:cs typeface="B Nazanin" panose="00000400000000000000" pitchFamily="2" charset="-78"/>
              </a:rPr>
              <a:t>3- توانمند سازی مانند سایر فعالیت ها نیازمند ”مدیریت“ است.</a:t>
            </a:r>
          </a:p>
          <a:p>
            <a:pPr algn="r" rtl="1">
              <a:buNone/>
            </a:pPr>
            <a:r>
              <a:rPr lang="fa-IR" sz="2400" b="1" dirty="0" smtClean="0">
                <a:cs typeface="B Nazanin" panose="00000400000000000000" pitchFamily="2" charset="-78"/>
              </a:rPr>
              <a:t>4- مقبولیت و مشروعیت مدیران در توانمند سازی ضروری است.</a:t>
            </a:r>
          </a:p>
          <a:p>
            <a:pPr algn="r" rtl="1">
              <a:buNone/>
            </a:pPr>
            <a:r>
              <a:rPr lang="fa-IR" sz="2400" b="1" dirty="0" smtClean="0">
                <a:cs typeface="B Nazanin" panose="00000400000000000000" pitchFamily="2" charset="-78"/>
              </a:rPr>
              <a:t>5- وجود اعتماد متقابل از مستلزمات توانمند سازی می باشد.</a:t>
            </a:r>
          </a:p>
          <a:p>
            <a:pPr algn="r" rtl="1">
              <a:buNone/>
            </a:pPr>
            <a:r>
              <a:rPr lang="fa-IR" sz="2400" b="1" dirty="0" smtClean="0">
                <a:cs typeface="B Nazanin" panose="00000400000000000000" pitchFamily="2" charset="-78"/>
              </a:rPr>
              <a:t>6- توانمند سازی در سازمان مشمولیت عام دارد.</a:t>
            </a:r>
          </a:p>
          <a:p>
            <a:pPr algn="r" rtl="1">
              <a:buNone/>
            </a:pPr>
            <a:r>
              <a:rPr lang="fa-IR" sz="2400" b="1" dirty="0" smtClean="0">
                <a:cs typeface="B Nazanin" panose="00000400000000000000" pitchFamily="2" charset="-78"/>
              </a:rPr>
              <a:t>7- تعیین انتظارات و تعریف مسئولیت ها و اختیارات ضرورت دارد. </a:t>
            </a:r>
          </a:p>
          <a:p>
            <a:pPr algn="r" rtl="1">
              <a:buNone/>
            </a:pPr>
            <a:r>
              <a:rPr lang="fa-IR" sz="2400" b="1" dirty="0" smtClean="0">
                <a:cs typeface="B Nazanin" panose="00000400000000000000" pitchFamily="2" charset="-78"/>
              </a:rPr>
              <a:t>8- از روان بودن اطلاعات در شبکه های ارتباطات سازمان مطمئن باشید.</a:t>
            </a:r>
          </a:p>
          <a:p>
            <a:pPr algn="r" rtl="1">
              <a:buNone/>
            </a:pPr>
            <a:r>
              <a:rPr lang="fa-IR" sz="2400" b="1" dirty="0" smtClean="0">
                <a:cs typeface="B Nazanin" panose="00000400000000000000" pitchFamily="2" charset="-78"/>
              </a:rPr>
              <a:t>9- آموزش رکن اساسی توانمند سازی است.</a:t>
            </a:r>
          </a:p>
          <a:p>
            <a:pPr algn="r" rtl="1">
              <a:buNone/>
            </a:pPr>
            <a:r>
              <a:rPr lang="fa-IR" sz="2400" b="1" dirty="0" smtClean="0">
                <a:cs typeface="B Nazanin" panose="00000400000000000000" pitchFamily="2" charset="-78"/>
              </a:rPr>
              <a:t>10- مربی گری، ارشاد بهینه سازی رویه ها بالاترین اثر را دارد.</a:t>
            </a:r>
          </a:p>
          <a:p>
            <a:pPr algn="r" rtl="1">
              <a:buNone/>
            </a:pPr>
            <a:r>
              <a:rPr lang="fa-IR" sz="2400" b="1" dirty="0" smtClean="0">
                <a:cs typeface="B Nazanin" panose="00000400000000000000" pitchFamily="2" charset="-78"/>
              </a:rPr>
              <a:t>11-  رفتارهای متعارف سازمانی در توانمند سازی موثر است.</a:t>
            </a:r>
          </a:p>
          <a:p>
            <a:pPr algn="r" rtl="1">
              <a:buNone/>
            </a:pPr>
            <a:r>
              <a:rPr lang="fa-IR" sz="2400" b="1" dirty="0" smtClean="0">
                <a:cs typeface="B Nazanin" panose="00000400000000000000" pitchFamily="2" charset="-78"/>
              </a:rPr>
              <a:t>12-توانمند سازی مستلزم افزایش باور کارکنان و صرف وقت است.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933440" y="568960"/>
            <a:ext cx="3078480" cy="564197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 rtl="1"/>
            <a:r>
              <a:rPr lang="fa-IR" sz="4400" b="1" u="sng" dirty="0" smtClean="0">
                <a:solidFill>
                  <a:schemeClr val="tx1"/>
                </a:solidFill>
                <a:cs typeface="B Zar" pitchFamily="2" charset="-78"/>
              </a:rPr>
              <a:t>مفروضات</a:t>
            </a:r>
            <a:r>
              <a:rPr lang="en-US" sz="4400" b="1" u="sng" dirty="0" smtClean="0">
                <a:solidFill>
                  <a:schemeClr val="tx1"/>
                </a:solidFill>
                <a:cs typeface="B Zar" pitchFamily="2" charset="-78"/>
              </a:rPr>
              <a:t> </a:t>
            </a:r>
            <a:r>
              <a:rPr lang="fa-IR" sz="4400" b="1" u="sng" dirty="0" smtClean="0">
                <a:solidFill>
                  <a:schemeClr val="tx1"/>
                </a:solidFill>
                <a:cs typeface="B Zar" pitchFamily="2" charset="-78"/>
              </a:rPr>
              <a:t>اولیه </a:t>
            </a:r>
            <a:endParaRPr lang="en-US" sz="4400" b="1" u="sng" dirty="0">
              <a:solidFill>
                <a:schemeClr val="tx1"/>
              </a:solidFill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25415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3" name="TextBox 2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b="1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b="1" dirty="0" smtClean="0">
                <a:solidFill>
                  <a:schemeClr val="tx1"/>
                </a:solidFill>
                <a:cs typeface="B Nazanin" pitchFamily="2" charset="-78"/>
              </a:rPr>
              <a:t>با 33 سال تجربه ی اجرایی</a:t>
            </a:r>
          </a:p>
          <a:p>
            <a:pPr algn="ctr" rtl="1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 rot="16200000">
            <a:off x="-990374" y="1721518"/>
            <a:ext cx="2628449" cy="382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800" b="1" dirty="0" smtClean="0">
                <a:solidFill>
                  <a:schemeClr val="bg1"/>
                </a:solidFill>
                <a:cs typeface="B Nazanin" pitchFamily="2" charset="-78"/>
              </a:rPr>
              <a:t>امنیت شغلی با یادگیری مستمر</a:t>
            </a:r>
            <a:endParaRPr lang="en-US" sz="1800" b="1" dirty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833" y="120878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1381760" y="2687321"/>
            <a:ext cx="7305040" cy="2917040"/>
          </a:xfrm>
        </p:spPr>
        <p:txBody>
          <a:bodyPr>
            <a:noAutofit/>
          </a:bodyPr>
          <a:lstStyle/>
          <a:p>
            <a:pPr algn="r" rtl="1">
              <a:buNone/>
            </a:pPr>
            <a:r>
              <a:rPr lang="fa-IR" sz="4800" b="1" dirty="0" smtClean="0">
                <a:cs typeface="B Nazanin" panose="00000400000000000000" pitchFamily="2" charset="-78"/>
              </a:rPr>
              <a:t>1- عوامل شخصی</a:t>
            </a:r>
          </a:p>
          <a:p>
            <a:pPr algn="r" rtl="1">
              <a:buNone/>
            </a:pPr>
            <a:r>
              <a:rPr lang="fa-IR" sz="4800" b="1" dirty="0" smtClean="0">
                <a:cs typeface="B Nazanin" panose="00000400000000000000" pitchFamily="2" charset="-78"/>
              </a:rPr>
              <a:t> 2- عوامل مدیریتی</a:t>
            </a:r>
          </a:p>
          <a:p>
            <a:pPr algn="r" rtl="1">
              <a:buNone/>
            </a:pPr>
            <a:r>
              <a:rPr lang="fa-IR" sz="4800" b="1" dirty="0" smtClean="0">
                <a:cs typeface="B Nazanin" panose="00000400000000000000" pitchFamily="2" charset="-78"/>
              </a:rPr>
              <a:t> </a:t>
            </a:r>
            <a:r>
              <a:rPr lang="fa-IR" sz="4800" b="1" dirty="0">
                <a:cs typeface="B Nazanin" panose="00000400000000000000" pitchFamily="2" charset="-78"/>
              </a:rPr>
              <a:t>3</a:t>
            </a:r>
            <a:r>
              <a:rPr lang="fa-IR" sz="4800" b="1" dirty="0" smtClean="0">
                <a:cs typeface="B Nazanin" panose="00000400000000000000" pitchFamily="2" charset="-78"/>
              </a:rPr>
              <a:t>- عوامل سازمانی</a:t>
            </a:r>
            <a:endParaRPr lang="en-US" sz="4800" b="1" dirty="0">
              <a:cs typeface="B Nazanin" panose="00000400000000000000" pitchFamily="2" charset="-78"/>
            </a:endParaRP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3921760" y="1612752"/>
            <a:ext cx="4765040" cy="815488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 rtl="1"/>
            <a:r>
              <a:rPr lang="fa-IR" sz="60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موانع توانمندسازی</a:t>
            </a:r>
            <a:endParaRPr lang="en-US" sz="6000" b="1" u="sng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053334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724400" y="762001"/>
            <a:ext cx="4419600" cy="1219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fa-IR" sz="44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موانع توانمندسازی </a:t>
            </a:r>
            <a:br>
              <a:rPr lang="fa-IR" sz="44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sz="44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عوامل شخصی</a:t>
            </a:r>
            <a:endParaRPr lang="en-US" sz="4400" b="1" u="sng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1981200" y="2209800"/>
            <a:ext cx="7086600" cy="433070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sz="3200" dirty="0" smtClean="0">
                <a:cs typeface="B Nazanin" panose="00000400000000000000" pitchFamily="2" charset="-78"/>
              </a:rPr>
              <a:t>1- عدم باور توانایی داشتن انجام کار. </a:t>
            </a:r>
          </a:p>
          <a:p>
            <a:pPr algn="r" rtl="1">
              <a:buNone/>
            </a:pPr>
            <a:r>
              <a:rPr lang="fa-IR" sz="3200" dirty="0" smtClean="0">
                <a:cs typeface="B Nazanin" panose="00000400000000000000" pitchFamily="2" charset="-78"/>
              </a:rPr>
              <a:t>2- عدم باور ظرفیت های نهفته در درون.</a:t>
            </a:r>
          </a:p>
          <a:p>
            <a:pPr algn="r" rtl="1">
              <a:buNone/>
            </a:pPr>
            <a:r>
              <a:rPr lang="fa-IR" sz="3200" dirty="0" smtClean="0">
                <a:cs typeface="B Nazanin" panose="00000400000000000000" pitchFamily="2" charset="-78"/>
              </a:rPr>
              <a:t>3- باور اثر موانع خارج از خود.</a:t>
            </a:r>
          </a:p>
          <a:p>
            <a:pPr algn="r" rtl="1">
              <a:buNone/>
            </a:pPr>
            <a:r>
              <a:rPr lang="fa-IR" sz="3200" dirty="0" smtClean="0">
                <a:cs typeface="B Nazanin" panose="00000400000000000000" pitchFamily="2" charset="-78"/>
              </a:rPr>
              <a:t>4- عدم باور اثر برنامه ریزی دردستیابی اهداف. </a:t>
            </a:r>
          </a:p>
          <a:p>
            <a:pPr algn="r" rtl="1">
              <a:buNone/>
            </a:pPr>
            <a:r>
              <a:rPr lang="fa-IR" sz="3200" dirty="0" smtClean="0">
                <a:cs typeface="B Nazanin" panose="00000400000000000000" pitchFamily="2" charset="-78"/>
              </a:rPr>
              <a:t>5- وجود ترس در پذیرش خطرات و ریسک.</a:t>
            </a:r>
          </a:p>
          <a:p>
            <a:pPr algn="r" rtl="1">
              <a:buNone/>
            </a:pPr>
            <a:r>
              <a:rPr lang="fa-IR" sz="3200" dirty="0" smtClean="0">
                <a:cs typeface="B Nazanin" panose="00000400000000000000" pitchFamily="2" charset="-78"/>
              </a:rPr>
              <a:t>6- عادت به وضع موجود و ترس ازانجام هرگونه تغییر.</a:t>
            </a:r>
          </a:p>
          <a:p>
            <a:pPr algn="r" rtl="1">
              <a:buNone/>
            </a:pPr>
            <a:endParaRPr lang="en-US" sz="3200" dirty="0"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b="1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b="1" dirty="0" smtClean="0">
                <a:solidFill>
                  <a:schemeClr val="tx1"/>
                </a:solidFill>
                <a:cs typeface="B Nazanin" pitchFamily="2" charset="-78"/>
              </a:rPr>
              <a:t>با 33 سال تجربه ی اجرایی</a:t>
            </a:r>
          </a:p>
          <a:p>
            <a:pPr algn="ctr" rtl="1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2833" y="152400"/>
            <a:ext cx="10863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990374" y="1721518"/>
            <a:ext cx="2628449" cy="382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800" b="1" dirty="0" smtClean="0">
                <a:solidFill>
                  <a:schemeClr val="bg1"/>
                </a:solidFill>
                <a:cs typeface="B Nazanin" pitchFamily="2" charset="-78"/>
              </a:rPr>
              <a:t>امنیت شغلی با یادگیری مستمر</a:t>
            </a:r>
            <a:endParaRPr lang="en-US" sz="1800" b="1" dirty="0">
              <a:solidFill>
                <a:schemeClr val="bg1"/>
              </a:solidFill>
              <a:cs typeface="B Nazanin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">
  <a:themeElements>
    <a:clrScheme name="">
      <a:dk1>
        <a:srgbClr val="183883"/>
      </a:dk1>
      <a:lt1>
        <a:srgbClr val="FFFFFF"/>
      </a:lt1>
      <a:dk2>
        <a:srgbClr val="183883"/>
      </a:dk2>
      <a:lt2>
        <a:srgbClr val="808080"/>
      </a:lt2>
      <a:accent1>
        <a:srgbClr val="D4E3F7"/>
      </a:accent1>
      <a:accent2>
        <a:srgbClr val="0067AF"/>
      </a:accent2>
      <a:accent3>
        <a:srgbClr val="FFFFFF"/>
      </a:accent3>
      <a:accent4>
        <a:srgbClr val="132E6F"/>
      </a:accent4>
      <a:accent5>
        <a:srgbClr val="E6EFFA"/>
      </a:accent5>
      <a:accent6>
        <a:srgbClr val="005D9E"/>
      </a:accent6>
      <a:hlink>
        <a:srgbClr val="365B91"/>
      </a:hlink>
      <a:folHlink>
        <a:srgbClr val="0099A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183883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183883"/>
        </a:dk1>
        <a:lt1>
          <a:srgbClr val="FFFFFF"/>
        </a:lt1>
        <a:dk2>
          <a:srgbClr val="000000"/>
        </a:dk2>
        <a:lt2>
          <a:srgbClr val="808080"/>
        </a:lt2>
        <a:accent1>
          <a:srgbClr val="D4E3F7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183883"/>
        </a:dk1>
        <a:lt1>
          <a:srgbClr val="FFFFFF"/>
        </a:lt1>
        <a:dk2>
          <a:srgbClr val="183883"/>
        </a:dk2>
        <a:lt2>
          <a:srgbClr val="808080"/>
        </a:lt2>
        <a:accent1>
          <a:srgbClr val="D4E3F7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183883"/>
        </a:dk1>
        <a:lt1>
          <a:srgbClr val="FFFFFF"/>
        </a:lt1>
        <a:dk2>
          <a:srgbClr val="183883"/>
        </a:dk2>
        <a:lt2>
          <a:srgbClr val="808080"/>
        </a:lt2>
        <a:accent1>
          <a:srgbClr val="D4E3F7"/>
        </a:accent1>
        <a:accent2>
          <a:srgbClr val="0067AF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005D9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</TotalTime>
  <Words>1613</Words>
  <Application>Microsoft Office PowerPoint</Application>
  <PresentationFormat>On-screen Show (4:3)</PresentationFormat>
  <Paragraphs>328</Paragraphs>
  <Slides>25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B Nazanin</vt:lpstr>
      <vt:lpstr>B Zar</vt:lpstr>
      <vt:lpstr>Calibri</vt:lpstr>
      <vt:lpstr>Times New Roman</vt:lpstr>
      <vt:lpstr>Verdana</vt:lpstr>
      <vt:lpstr>1</vt:lpstr>
      <vt:lpstr>PowerPoint Presentation</vt:lpstr>
      <vt:lpstr>تواناسازی، به معنی قدرت بخشیدن است، بدین معنی که به افراد کمک کنیم تا احساس اعتماد به نفس خود را بهبود بخشند و نیز بر احساس ناتوانی یا درماندگی خود چیره شوند.</vt:lpstr>
      <vt:lpstr>درواقع تواناسازی یعنی:</vt:lpstr>
      <vt:lpstr>PowerPoint Presentation</vt:lpstr>
      <vt:lpstr>  چراکه:  </vt:lpstr>
      <vt:lpstr>اهمیت و مزایای توانمندسازی</vt:lpstr>
      <vt:lpstr>مفروضات اولیه </vt:lpstr>
      <vt:lpstr>موانع توانمندسازی</vt:lpstr>
      <vt:lpstr>موانع توانمندسازی  عوامل شخصی</vt:lpstr>
      <vt:lpstr>موانع توانمندسازی عوامل مدیریتی</vt:lpstr>
      <vt:lpstr>موانع توانمندسازی عوامل سازمانی</vt:lpstr>
      <vt:lpstr>ابعاد توانمندسازی</vt:lpstr>
      <vt:lpstr>ابعاد توانمندسازی  احساس خود اثر بخشی</vt:lpstr>
      <vt:lpstr>ابعاد توانمندسازی  احساس داشتن قدرت انتخاب</vt:lpstr>
      <vt:lpstr>ابعاد توانمندسازی باور تاثیر گذاری بر محیط</vt:lpstr>
      <vt:lpstr>ابعاد توانمندسازی معنی دار بودن کار</vt:lpstr>
      <vt:lpstr>ابعاد توانمندسازی  بروز احساس اعتماد</vt:lpstr>
      <vt:lpstr>روش های توانمندسازی</vt:lpstr>
      <vt:lpstr>روش های توانمندسازی راهبرد های مدیریتی</vt:lpstr>
      <vt:lpstr>راهبردهای مدیریتی  تعویض اختیار</vt:lpstr>
      <vt:lpstr>روش های توانمندسازی ویژگی ها و باورهای شخصی</vt:lpstr>
      <vt:lpstr>راهبردهای مدیریتی  اعمال رفتارهای متعارف اداری</vt:lpstr>
      <vt:lpstr>روش های توانمندسازی  عوامل سازمانی</vt:lpstr>
      <vt:lpstr>PowerPoint Presentation</vt:lpstr>
      <vt:lpstr>PowerPoint Presentation</vt:lpstr>
    </vt:vector>
  </TitlesOfParts>
  <Company>PARANDCO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PARAND</dc:creator>
  <cp:lastModifiedBy>user</cp:lastModifiedBy>
  <cp:revision>77</cp:revision>
  <dcterms:created xsi:type="dcterms:W3CDTF">2010-11-14T05:11:54Z</dcterms:created>
  <dcterms:modified xsi:type="dcterms:W3CDTF">2019-09-20T19:59:04Z</dcterms:modified>
</cp:coreProperties>
</file>