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0" r:id="rId2"/>
    <p:sldId id="293" r:id="rId3"/>
    <p:sldId id="271" r:id="rId4"/>
    <p:sldId id="277" r:id="rId5"/>
    <p:sldId id="276" r:id="rId6"/>
    <p:sldId id="307" r:id="rId7"/>
    <p:sldId id="306" r:id="rId8"/>
    <p:sldId id="301" r:id="rId9"/>
    <p:sldId id="280" r:id="rId10"/>
    <p:sldId id="288" r:id="rId11"/>
    <p:sldId id="304" r:id="rId12"/>
    <p:sldId id="302" r:id="rId13"/>
    <p:sldId id="294" r:id="rId14"/>
    <p:sldId id="287" r:id="rId15"/>
    <p:sldId id="286" r:id="rId16"/>
    <p:sldId id="284" r:id="rId17"/>
    <p:sldId id="283" r:id="rId18"/>
    <p:sldId id="282" r:id="rId19"/>
    <p:sldId id="281" r:id="rId20"/>
    <p:sldId id="278" r:id="rId21"/>
    <p:sldId id="272" r:id="rId22"/>
    <p:sldId id="275" r:id="rId23"/>
    <p:sldId id="297" r:id="rId24"/>
    <p:sldId id="309" r:id="rId25"/>
    <p:sldId id="308" r:id="rId26"/>
    <p:sldId id="296" r:id="rId27"/>
    <p:sldId id="274" r:id="rId2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BDD2F2"/>
    <a:srgbClr val="D4E3F7"/>
    <a:srgbClr val="DDDDDD"/>
    <a:srgbClr val="EAEAEA"/>
    <a:srgbClr val="96B8D6"/>
    <a:srgbClr val="B4CCE2"/>
    <a:srgbClr val="006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662" y="60"/>
      </p:cViewPr>
      <p:guideLst>
        <p:guide orient="horz" pos="1680"/>
        <p:guide pos="11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7B0579-B1E6-4F90-A24C-E9F8FA788D2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B93659-9713-43CA-B2C3-A683F1091CD4}">
      <dgm:prSet phldrT="[Text]" custT="1"/>
      <dgm:spPr>
        <a:solidFill>
          <a:schemeClr val="bg1"/>
        </a:solidFill>
        <a:ln w="28575">
          <a:solidFill>
            <a:srgbClr val="003366"/>
          </a:solidFill>
        </a:ln>
      </dgm:spPr>
      <dgm:t>
        <a:bodyPr/>
        <a:lstStyle/>
        <a:p>
          <a:r>
            <a:rPr lang="fa-IR" sz="2800" b="1" dirty="0" smtClean="0">
              <a:solidFill>
                <a:srgbClr val="FF0000"/>
              </a:solidFill>
            </a:rPr>
            <a:t>انواع پول</a:t>
          </a:r>
          <a:endParaRPr lang="en-US" sz="2800" b="1" dirty="0">
            <a:solidFill>
              <a:srgbClr val="FF0000"/>
            </a:solidFill>
          </a:endParaRPr>
        </a:p>
      </dgm:t>
    </dgm:pt>
    <dgm:pt modelId="{4F403785-2AC8-4885-88F7-25F43BCB81FF}" type="parTrans" cxnId="{13F00333-6A12-466E-B7CA-F44C151F81D7}">
      <dgm:prSet/>
      <dgm:spPr/>
      <dgm:t>
        <a:bodyPr/>
        <a:lstStyle/>
        <a:p>
          <a:endParaRPr lang="en-US"/>
        </a:p>
      </dgm:t>
    </dgm:pt>
    <dgm:pt modelId="{6CE49533-F2CC-4282-9463-36D9CF56054D}" type="sibTrans" cxnId="{13F00333-6A12-466E-B7CA-F44C151F81D7}">
      <dgm:prSet/>
      <dgm:spPr/>
      <dgm:t>
        <a:bodyPr/>
        <a:lstStyle/>
        <a:p>
          <a:endParaRPr lang="en-US"/>
        </a:p>
      </dgm:t>
    </dgm:pt>
    <dgm:pt modelId="{DF1A3C3D-25BD-46AE-B0D9-49E90DAC58A1}">
      <dgm:prSet phldrT="[Text]" custT="1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fa-IR" sz="3600" dirty="0" smtClean="0">
              <a:solidFill>
                <a:srgbClr val="002060"/>
              </a:solidFill>
            </a:rPr>
            <a:t>سیاه</a:t>
          </a:r>
          <a:endParaRPr lang="en-US" sz="3600" dirty="0">
            <a:solidFill>
              <a:srgbClr val="002060"/>
            </a:solidFill>
          </a:endParaRPr>
        </a:p>
      </dgm:t>
    </dgm:pt>
    <dgm:pt modelId="{3919A99D-EB6A-45E4-A3FE-204F2AEB201C}" type="parTrans" cxnId="{2CC680CA-74BA-458A-8D94-01ACB304583A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 dirty="0"/>
        </a:p>
      </dgm:t>
    </dgm:pt>
    <dgm:pt modelId="{4AE654AC-A019-4226-9705-0A5253C3F527}" type="sibTrans" cxnId="{2CC680CA-74BA-458A-8D94-01ACB304583A}">
      <dgm:prSet/>
      <dgm:spPr/>
      <dgm:t>
        <a:bodyPr/>
        <a:lstStyle/>
        <a:p>
          <a:endParaRPr lang="en-US"/>
        </a:p>
      </dgm:t>
    </dgm:pt>
    <dgm:pt modelId="{327B78E2-231E-417F-9CAF-BD46F60D5551}">
      <dgm:prSet phldrT="[Text]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fa-IR" sz="2400" b="1" dirty="0" smtClean="0">
              <a:solidFill>
                <a:srgbClr val="002060"/>
              </a:solidFill>
            </a:rPr>
            <a:t>خونین</a:t>
          </a:r>
          <a:endParaRPr lang="en-US" sz="2400" b="1" dirty="0">
            <a:solidFill>
              <a:srgbClr val="002060"/>
            </a:solidFill>
          </a:endParaRPr>
        </a:p>
      </dgm:t>
    </dgm:pt>
    <dgm:pt modelId="{A2C53449-924E-4728-8D5C-87BEC635B783}" type="parTrans" cxnId="{ACF6AA85-0140-444C-9C7B-C200A09FCCBB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 dirty="0"/>
        </a:p>
      </dgm:t>
    </dgm:pt>
    <dgm:pt modelId="{EB7C877F-6B52-47C5-A4A5-239B916716CE}" type="sibTrans" cxnId="{ACF6AA85-0140-444C-9C7B-C200A09FCCBB}">
      <dgm:prSet/>
      <dgm:spPr/>
      <dgm:t>
        <a:bodyPr/>
        <a:lstStyle/>
        <a:p>
          <a:endParaRPr lang="en-US"/>
        </a:p>
      </dgm:t>
    </dgm:pt>
    <dgm:pt modelId="{936B79E5-677C-43C0-8122-3C159859B5E9}">
      <dgm:prSet phldrT="[Text]" custT="1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fa-IR" sz="1600" b="1" dirty="0" smtClean="0">
              <a:solidFill>
                <a:srgbClr val="002060"/>
              </a:solidFill>
            </a:rPr>
            <a:t>خاکستری</a:t>
          </a:r>
          <a:endParaRPr lang="en-US" sz="1600" b="1" dirty="0">
            <a:solidFill>
              <a:srgbClr val="002060"/>
            </a:solidFill>
          </a:endParaRPr>
        </a:p>
      </dgm:t>
    </dgm:pt>
    <dgm:pt modelId="{86FBD632-37A8-409A-9B2C-7D7EE77FFD0B}" type="parTrans" cxnId="{3AB6B87E-A034-4CEC-87F5-289AB24A1220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 dirty="0"/>
        </a:p>
      </dgm:t>
    </dgm:pt>
    <dgm:pt modelId="{A7F1F68E-5F49-4813-AFD0-5C18273CA90C}" type="sibTrans" cxnId="{3AB6B87E-A034-4CEC-87F5-289AB24A1220}">
      <dgm:prSet/>
      <dgm:spPr/>
      <dgm:t>
        <a:bodyPr/>
        <a:lstStyle/>
        <a:p>
          <a:endParaRPr lang="en-US"/>
        </a:p>
      </dgm:t>
    </dgm:pt>
    <dgm:pt modelId="{51F29804-FBFF-4E3B-8B71-CE01AB980ADA}">
      <dgm:prSet phldrT="[Text]" custT="1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fa-IR" sz="3200" dirty="0" smtClean="0">
              <a:solidFill>
                <a:srgbClr val="002060"/>
              </a:solidFill>
            </a:rPr>
            <a:t>سفید</a:t>
          </a:r>
          <a:endParaRPr lang="en-US" sz="3200" dirty="0">
            <a:solidFill>
              <a:srgbClr val="002060"/>
            </a:solidFill>
          </a:endParaRPr>
        </a:p>
      </dgm:t>
    </dgm:pt>
    <dgm:pt modelId="{F3E32FB4-55E7-4777-8CFC-E5DE92038503}" type="parTrans" cxnId="{7472C00C-3DAE-476F-BE2F-8F75DDA358BA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 dirty="0"/>
        </a:p>
      </dgm:t>
    </dgm:pt>
    <dgm:pt modelId="{C61DBB0B-D876-47E8-9644-E0A61F06F661}" type="sibTrans" cxnId="{7472C00C-3DAE-476F-BE2F-8F75DDA358BA}">
      <dgm:prSet/>
      <dgm:spPr/>
      <dgm:t>
        <a:bodyPr/>
        <a:lstStyle/>
        <a:p>
          <a:endParaRPr lang="en-US"/>
        </a:p>
      </dgm:t>
    </dgm:pt>
    <dgm:pt modelId="{A2639B55-69F2-47A2-AD20-4D7482B50257}" type="pres">
      <dgm:prSet presAssocID="{B87B0579-B1E6-4F90-A24C-E9F8FA788D2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4AB584-B288-4AB2-8DF9-F28C55303476}" type="pres">
      <dgm:prSet presAssocID="{CEB93659-9713-43CA-B2C3-A683F1091CD4}" presName="centerShape" presStyleLbl="node0" presStyleIdx="0" presStyleCnt="1"/>
      <dgm:spPr/>
      <dgm:t>
        <a:bodyPr/>
        <a:lstStyle/>
        <a:p>
          <a:endParaRPr lang="en-US"/>
        </a:p>
      </dgm:t>
    </dgm:pt>
    <dgm:pt modelId="{48924CEF-6DF9-49EE-835F-48242862BB6F}" type="pres">
      <dgm:prSet presAssocID="{3919A99D-EB6A-45E4-A3FE-204F2AEB201C}" presName="Name9" presStyleLbl="parChTrans1D2" presStyleIdx="0" presStyleCnt="4"/>
      <dgm:spPr/>
      <dgm:t>
        <a:bodyPr/>
        <a:lstStyle/>
        <a:p>
          <a:endParaRPr lang="en-US"/>
        </a:p>
      </dgm:t>
    </dgm:pt>
    <dgm:pt modelId="{8500E405-90D0-476B-9D72-973046A91035}" type="pres">
      <dgm:prSet presAssocID="{3919A99D-EB6A-45E4-A3FE-204F2AEB201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B0DBB7C-A3A8-4526-8F25-CA88BBD7F19F}" type="pres">
      <dgm:prSet presAssocID="{DF1A3C3D-25BD-46AE-B0D9-49E90DAC58A1}" presName="node" presStyleLbl="node1" presStyleIdx="0" presStyleCnt="4" custRadScaleRad="100004" custRadScaleInc="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C4167-0B82-4958-AD73-1E5F36F77B71}" type="pres">
      <dgm:prSet presAssocID="{A2C53449-924E-4728-8D5C-87BEC635B783}" presName="Name9" presStyleLbl="parChTrans1D2" presStyleIdx="1" presStyleCnt="4"/>
      <dgm:spPr/>
      <dgm:t>
        <a:bodyPr/>
        <a:lstStyle/>
        <a:p>
          <a:endParaRPr lang="en-US"/>
        </a:p>
      </dgm:t>
    </dgm:pt>
    <dgm:pt modelId="{9E917E0C-F896-4064-801C-6B3868BA8D6E}" type="pres">
      <dgm:prSet presAssocID="{A2C53449-924E-4728-8D5C-87BEC635B78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764DCB1-87E0-4901-83A7-41685B1F7DA0}" type="pres">
      <dgm:prSet presAssocID="{327B78E2-231E-417F-9CAF-BD46F60D555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96607-D8E1-4758-AAE6-88BDAAB145DF}" type="pres">
      <dgm:prSet presAssocID="{86FBD632-37A8-409A-9B2C-7D7EE77FFD0B}" presName="Name9" presStyleLbl="parChTrans1D2" presStyleIdx="2" presStyleCnt="4"/>
      <dgm:spPr/>
      <dgm:t>
        <a:bodyPr/>
        <a:lstStyle/>
        <a:p>
          <a:endParaRPr lang="en-US"/>
        </a:p>
      </dgm:t>
    </dgm:pt>
    <dgm:pt modelId="{BE64FE38-C8C1-468A-B712-65C51BB601ED}" type="pres">
      <dgm:prSet presAssocID="{86FBD632-37A8-409A-9B2C-7D7EE77FFD0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75974F7-DE97-41C7-80BD-E59909B9C89A}" type="pres">
      <dgm:prSet presAssocID="{936B79E5-677C-43C0-8122-3C159859B5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A490F-65AA-4D30-8838-0157F4D645BE}" type="pres">
      <dgm:prSet presAssocID="{F3E32FB4-55E7-4777-8CFC-E5DE92038503}" presName="Name9" presStyleLbl="parChTrans1D2" presStyleIdx="3" presStyleCnt="4"/>
      <dgm:spPr/>
      <dgm:t>
        <a:bodyPr/>
        <a:lstStyle/>
        <a:p>
          <a:endParaRPr lang="en-US"/>
        </a:p>
      </dgm:t>
    </dgm:pt>
    <dgm:pt modelId="{9B051AF2-A942-43B5-8A8C-09D6A23ECE91}" type="pres">
      <dgm:prSet presAssocID="{F3E32FB4-55E7-4777-8CFC-E5DE9203850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7AB225A-52F9-40F5-89CC-E52EA26D761B}" type="pres">
      <dgm:prSet presAssocID="{51F29804-FBFF-4E3B-8B71-CE01AB980AD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A9602F-013A-4CF5-B8A9-37BC2C47B593}" type="presOf" srcId="{936B79E5-677C-43C0-8122-3C159859B5E9}" destId="{575974F7-DE97-41C7-80BD-E59909B9C89A}" srcOrd="0" destOrd="0" presId="urn:microsoft.com/office/officeart/2005/8/layout/radial1"/>
    <dgm:cxn modelId="{ACF6AA85-0140-444C-9C7B-C200A09FCCBB}" srcId="{CEB93659-9713-43CA-B2C3-A683F1091CD4}" destId="{327B78E2-231E-417F-9CAF-BD46F60D5551}" srcOrd="1" destOrd="0" parTransId="{A2C53449-924E-4728-8D5C-87BEC635B783}" sibTransId="{EB7C877F-6B52-47C5-A4A5-239B916716CE}"/>
    <dgm:cxn modelId="{DFFB1560-CB36-4AF5-A204-D712602F77DA}" type="presOf" srcId="{B87B0579-B1E6-4F90-A24C-E9F8FA788D27}" destId="{A2639B55-69F2-47A2-AD20-4D7482B50257}" srcOrd="0" destOrd="0" presId="urn:microsoft.com/office/officeart/2005/8/layout/radial1"/>
    <dgm:cxn modelId="{F0769C5A-7268-4B70-BC4B-FB9222A2D3B8}" type="presOf" srcId="{3919A99D-EB6A-45E4-A3FE-204F2AEB201C}" destId="{48924CEF-6DF9-49EE-835F-48242862BB6F}" srcOrd="0" destOrd="0" presId="urn:microsoft.com/office/officeart/2005/8/layout/radial1"/>
    <dgm:cxn modelId="{83D5B990-28F3-4BBF-9067-3C130E15B567}" type="presOf" srcId="{F3E32FB4-55E7-4777-8CFC-E5DE92038503}" destId="{9B051AF2-A942-43B5-8A8C-09D6A23ECE91}" srcOrd="1" destOrd="0" presId="urn:microsoft.com/office/officeart/2005/8/layout/radial1"/>
    <dgm:cxn modelId="{244CFC19-358A-4544-B6B8-7D17CEB0C7DD}" type="presOf" srcId="{86FBD632-37A8-409A-9B2C-7D7EE77FFD0B}" destId="{BE64FE38-C8C1-468A-B712-65C51BB601ED}" srcOrd="1" destOrd="0" presId="urn:microsoft.com/office/officeart/2005/8/layout/radial1"/>
    <dgm:cxn modelId="{AE5A6CE4-75AC-4804-9232-D40561E07AC4}" type="presOf" srcId="{CEB93659-9713-43CA-B2C3-A683F1091CD4}" destId="{574AB584-B288-4AB2-8DF9-F28C55303476}" srcOrd="0" destOrd="0" presId="urn:microsoft.com/office/officeart/2005/8/layout/radial1"/>
    <dgm:cxn modelId="{1E34F871-E82D-4A8F-9ADF-95C46F4950FA}" type="presOf" srcId="{A2C53449-924E-4728-8D5C-87BEC635B783}" destId="{9E917E0C-F896-4064-801C-6B3868BA8D6E}" srcOrd="1" destOrd="0" presId="urn:microsoft.com/office/officeart/2005/8/layout/radial1"/>
    <dgm:cxn modelId="{7472C00C-3DAE-476F-BE2F-8F75DDA358BA}" srcId="{CEB93659-9713-43CA-B2C3-A683F1091CD4}" destId="{51F29804-FBFF-4E3B-8B71-CE01AB980ADA}" srcOrd="3" destOrd="0" parTransId="{F3E32FB4-55E7-4777-8CFC-E5DE92038503}" sibTransId="{C61DBB0B-D876-47E8-9644-E0A61F06F661}"/>
    <dgm:cxn modelId="{4159AA33-BA34-4932-B80B-4FBF65B1572D}" type="presOf" srcId="{DF1A3C3D-25BD-46AE-B0D9-49E90DAC58A1}" destId="{AB0DBB7C-A3A8-4526-8F25-CA88BBD7F19F}" srcOrd="0" destOrd="0" presId="urn:microsoft.com/office/officeart/2005/8/layout/radial1"/>
    <dgm:cxn modelId="{C989F0E3-6A79-46E8-80F8-2201D5989F96}" type="presOf" srcId="{F3E32FB4-55E7-4777-8CFC-E5DE92038503}" destId="{BF9A490F-65AA-4D30-8838-0157F4D645BE}" srcOrd="0" destOrd="0" presId="urn:microsoft.com/office/officeart/2005/8/layout/radial1"/>
    <dgm:cxn modelId="{3AB6B87E-A034-4CEC-87F5-289AB24A1220}" srcId="{CEB93659-9713-43CA-B2C3-A683F1091CD4}" destId="{936B79E5-677C-43C0-8122-3C159859B5E9}" srcOrd="2" destOrd="0" parTransId="{86FBD632-37A8-409A-9B2C-7D7EE77FFD0B}" sibTransId="{A7F1F68E-5F49-4813-AFD0-5C18273CA90C}"/>
    <dgm:cxn modelId="{56EC503A-65B6-4BF2-AE52-6465C862275C}" type="presOf" srcId="{51F29804-FBFF-4E3B-8B71-CE01AB980ADA}" destId="{A7AB225A-52F9-40F5-89CC-E52EA26D761B}" srcOrd="0" destOrd="0" presId="urn:microsoft.com/office/officeart/2005/8/layout/radial1"/>
    <dgm:cxn modelId="{52119DC7-C791-48FD-B595-0FA9AEFDD426}" type="presOf" srcId="{A2C53449-924E-4728-8D5C-87BEC635B783}" destId="{FC3C4167-0B82-4958-AD73-1E5F36F77B71}" srcOrd="0" destOrd="0" presId="urn:microsoft.com/office/officeart/2005/8/layout/radial1"/>
    <dgm:cxn modelId="{7990A315-4290-496A-BD17-6017FEE3B568}" type="presOf" srcId="{327B78E2-231E-417F-9CAF-BD46F60D5551}" destId="{2764DCB1-87E0-4901-83A7-41685B1F7DA0}" srcOrd="0" destOrd="0" presId="urn:microsoft.com/office/officeart/2005/8/layout/radial1"/>
    <dgm:cxn modelId="{13F00333-6A12-466E-B7CA-F44C151F81D7}" srcId="{B87B0579-B1E6-4F90-A24C-E9F8FA788D27}" destId="{CEB93659-9713-43CA-B2C3-A683F1091CD4}" srcOrd="0" destOrd="0" parTransId="{4F403785-2AC8-4885-88F7-25F43BCB81FF}" sibTransId="{6CE49533-F2CC-4282-9463-36D9CF56054D}"/>
    <dgm:cxn modelId="{F469F322-F670-4C29-90C0-6B05E06ECCFB}" type="presOf" srcId="{3919A99D-EB6A-45E4-A3FE-204F2AEB201C}" destId="{8500E405-90D0-476B-9D72-973046A91035}" srcOrd="1" destOrd="0" presId="urn:microsoft.com/office/officeart/2005/8/layout/radial1"/>
    <dgm:cxn modelId="{2CC680CA-74BA-458A-8D94-01ACB304583A}" srcId="{CEB93659-9713-43CA-B2C3-A683F1091CD4}" destId="{DF1A3C3D-25BD-46AE-B0D9-49E90DAC58A1}" srcOrd="0" destOrd="0" parTransId="{3919A99D-EB6A-45E4-A3FE-204F2AEB201C}" sibTransId="{4AE654AC-A019-4226-9705-0A5253C3F527}"/>
    <dgm:cxn modelId="{613AA1B1-ABC8-48DF-8996-AB4FB62791FF}" type="presOf" srcId="{86FBD632-37A8-409A-9B2C-7D7EE77FFD0B}" destId="{E3A96607-D8E1-4758-AAE6-88BDAAB145DF}" srcOrd="0" destOrd="0" presId="urn:microsoft.com/office/officeart/2005/8/layout/radial1"/>
    <dgm:cxn modelId="{4E1E707B-6190-4068-B4A5-0ADA969592E6}" type="presParOf" srcId="{A2639B55-69F2-47A2-AD20-4D7482B50257}" destId="{574AB584-B288-4AB2-8DF9-F28C55303476}" srcOrd="0" destOrd="0" presId="urn:microsoft.com/office/officeart/2005/8/layout/radial1"/>
    <dgm:cxn modelId="{F3D8F0FE-CBE8-406D-B879-4F6B0133AE68}" type="presParOf" srcId="{A2639B55-69F2-47A2-AD20-4D7482B50257}" destId="{48924CEF-6DF9-49EE-835F-48242862BB6F}" srcOrd="1" destOrd="0" presId="urn:microsoft.com/office/officeart/2005/8/layout/radial1"/>
    <dgm:cxn modelId="{A4736B3C-309D-4905-B8AA-AF89B753368B}" type="presParOf" srcId="{48924CEF-6DF9-49EE-835F-48242862BB6F}" destId="{8500E405-90D0-476B-9D72-973046A91035}" srcOrd="0" destOrd="0" presId="urn:microsoft.com/office/officeart/2005/8/layout/radial1"/>
    <dgm:cxn modelId="{2F3F88B3-874A-46C1-81CC-E7F078AFF164}" type="presParOf" srcId="{A2639B55-69F2-47A2-AD20-4D7482B50257}" destId="{AB0DBB7C-A3A8-4526-8F25-CA88BBD7F19F}" srcOrd="2" destOrd="0" presId="urn:microsoft.com/office/officeart/2005/8/layout/radial1"/>
    <dgm:cxn modelId="{DEFD9286-1707-4932-AEC0-1F606E5B4A28}" type="presParOf" srcId="{A2639B55-69F2-47A2-AD20-4D7482B50257}" destId="{FC3C4167-0B82-4958-AD73-1E5F36F77B71}" srcOrd="3" destOrd="0" presId="urn:microsoft.com/office/officeart/2005/8/layout/radial1"/>
    <dgm:cxn modelId="{BAE7FFB6-A877-4A7B-BD73-69009D32B15F}" type="presParOf" srcId="{FC3C4167-0B82-4958-AD73-1E5F36F77B71}" destId="{9E917E0C-F896-4064-801C-6B3868BA8D6E}" srcOrd="0" destOrd="0" presId="urn:microsoft.com/office/officeart/2005/8/layout/radial1"/>
    <dgm:cxn modelId="{60568C79-4AA5-4680-B467-576561E08549}" type="presParOf" srcId="{A2639B55-69F2-47A2-AD20-4D7482B50257}" destId="{2764DCB1-87E0-4901-83A7-41685B1F7DA0}" srcOrd="4" destOrd="0" presId="urn:microsoft.com/office/officeart/2005/8/layout/radial1"/>
    <dgm:cxn modelId="{79A1C777-1E7E-4B0E-AD77-FE1E05C2E306}" type="presParOf" srcId="{A2639B55-69F2-47A2-AD20-4D7482B50257}" destId="{E3A96607-D8E1-4758-AAE6-88BDAAB145DF}" srcOrd="5" destOrd="0" presId="urn:microsoft.com/office/officeart/2005/8/layout/radial1"/>
    <dgm:cxn modelId="{283C5FC7-55F8-44B2-93B2-03EC5678D1F9}" type="presParOf" srcId="{E3A96607-D8E1-4758-AAE6-88BDAAB145DF}" destId="{BE64FE38-C8C1-468A-B712-65C51BB601ED}" srcOrd="0" destOrd="0" presId="urn:microsoft.com/office/officeart/2005/8/layout/radial1"/>
    <dgm:cxn modelId="{F4426F61-3235-43F5-918A-680200367F23}" type="presParOf" srcId="{A2639B55-69F2-47A2-AD20-4D7482B50257}" destId="{575974F7-DE97-41C7-80BD-E59909B9C89A}" srcOrd="6" destOrd="0" presId="urn:microsoft.com/office/officeart/2005/8/layout/radial1"/>
    <dgm:cxn modelId="{18D3CD30-8055-47B0-A1B7-208AAF0F9631}" type="presParOf" srcId="{A2639B55-69F2-47A2-AD20-4D7482B50257}" destId="{BF9A490F-65AA-4D30-8838-0157F4D645BE}" srcOrd="7" destOrd="0" presId="urn:microsoft.com/office/officeart/2005/8/layout/radial1"/>
    <dgm:cxn modelId="{FAC162E7-A72E-4388-9C61-2802D8DCA3C1}" type="presParOf" srcId="{BF9A490F-65AA-4D30-8838-0157F4D645BE}" destId="{9B051AF2-A942-43B5-8A8C-09D6A23ECE91}" srcOrd="0" destOrd="0" presId="urn:microsoft.com/office/officeart/2005/8/layout/radial1"/>
    <dgm:cxn modelId="{088396B0-D697-46C2-9CC6-096293982660}" type="presParOf" srcId="{A2639B55-69F2-47A2-AD20-4D7482B50257}" destId="{A7AB225A-52F9-40F5-89CC-E52EA26D761B}" srcOrd="8" destOrd="0" presId="urn:microsoft.com/office/officeart/2005/8/layout/radial1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B0579-B1E6-4F90-A24C-E9F8FA788D2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B93659-9713-43CA-B2C3-A683F1091CD4}">
      <dgm:prSet phldrT="[Text]" custT="1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fa-IR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پول شویی</a:t>
          </a:r>
          <a:endParaRPr lang="en-US" sz="2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F403785-2AC8-4885-88F7-25F43BCB81FF}" type="parTrans" cxnId="{13F00333-6A12-466E-B7CA-F44C151F81D7}">
      <dgm:prSet/>
      <dgm:spPr/>
      <dgm:t>
        <a:bodyPr/>
        <a:lstStyle/>
        <a:p>
          <a:endParaRPr lang="en-US"/>
        </a:p>
      </dgm:t>
    </dgm:pt>
    <dgm:pt modelId="{6CE49533-F2CC-4282-9463-36D9CF56054D}" type="sibTrans" cxnId="{13F00333-6A12-466E-B7CA-F44C151F81D7}">
      <dgm:prSet/>
      <dgm:spPr/>
      <dgm:t>
        <a:bodyPr/>
        <a:lstStyle/>
        <a:p>
          <a:endParaRPr lang="en-US"/>
        </a:p>
      </dgm:t>
    </dgm:pt>
    <dgm:pt modelId="{DF1A3C3D-25BD-46AE-B0D9-49E90DAC58A1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fa-IR" sz="2400" b="1" dirty="0" smtClean="0">
              <a:solidFill>
                <a:srgbClr val="002060"/>
              </a:solidFill>
            </a:rPr>
            <a:t>داخل مرزها</a:t>
          </a:r>
          <a:endParaRPr lang="en-US" sz="2400" b="1" dirty="0">
            <a:solidFill>
              <a:srgbClr val="002060"/>
            </a:solidFill>
          </a:endParaRPr>
        </a:p>
      </dgm:t>
    </dgm:pt>
    <dgm:pt modelId="{3919A99D-EB6A-45E4-A3FE-204F2AEB201C}" type="parTrans" cxnId="{2CC680CA-74BA-458A-8D94-01ACB304583A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 dirty="0"/>
        </a:p>
      </dgm:t>
    </dgm:pt>
    <dgm:pt modelId="{4AE654AC-A019-4226-9705-0A5253C3F527}" type="sibTrans" cxnId="{2CC680CA-74BA-458A-8D94-01ACB304583A}">
      <dgm:prSet/>
      <dgm:spPr/>
      <dgm:t>
        <a:bodyPr/>
        <a:lstStyle/>
        <a:p>
          <a:endParaRPr lang="en-US"/>
        </a:p>
      </dgm:t>
    </dgm:pt>
    <dgm:pt modelId="{327B78E2-231E-417F-9CAF-BD46F60D5551}">
      <dgm:prSet phldrT="[Text]"/>
      <dgm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fa-IR" sz="2400" b="1" dirty="0" smtClean="0">
              <a:solidFill>
                <a:srgbClr val="002060"/>
              </a:solidFill>
            </a:rPr>
            <a:t>ورودی به  داخل</a:t>
          </a:r>
          <a:endParaRPr lang="en-US" sz="2400" b="1" dirty="0">
            <a:solidFill>
              <a:srgbClr val="002060"/>
            </a:solidFill>
          </a:endParaRPr>
        </a:p>
      </dgm:t>
    </dgm:pt>
    <dgm:pt modelId="{A2C53449-924E-4728-8D5C-87BEC635B783}" type="parTrans" cxnId="{ACF6AA85-0140-444C-9C7B-C200A09FCCBB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 dirty="0"/>
        </a:p>
      </dgm:t>
    </dgm:pt>
    <dgm:pt modelId="{EB7C877F-6B52-47C5-A4A5-239B916716CE}" type="sibTrans" cxnId="{ACF6AA85-0140-444C-9C7B-C200A09FCCBB}">
      <dgm:prSet/>
      <dgm:spPr/>
      <dgm:t>
        <a:bodyPr/>
        <a:lstStyle/>
        <a:p>
          <a:endParaRPr lang="en-US"/>
        </a:p>
      </dgm:t>
    </dgm:pt>
    <dgm:pt modelId="{936B79E5-677C-43C0-8122-3C159859B5E9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fa-IR" sz="2400" b="1" dirty="0" smtClean="0">
              <a:solidFill>
                <a:srgbClr val="002060"/>
              </a:solidFill>
            </a:rPr>
            <a:t>خارج از مرز</a:t>
          </a:r>
          <a:endParaRPr lang="en-US" sz="2400" b="1" dirty="0">
            <a:solidFill>
              <a:srgbClr val="002060"/>
            </a:solidFill>
          </a:endParaRPr>
        </a:p>
      </dgm:t>
    </dgm:pt>
    <dgm:pt modelId="{86FBD632-37A8-409A-9B2C-7D7EE77FFD0B}" type="parTrans" cxnId="{3AB6B87E-A034-4CEC-87F5-289AB24A1220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 dirty="0"/>
        </a:p>
      </dgm:t>
    </dgm:pt>
    <dgm:pt modelId="{A7F1F68E-5F49-4813-AFD0-5C18273CA90C}" type="sibTrans" cxnId="{3AB6B87E-A034-4CEC-87F5-289AB24A1220}">
      <dgm:prSet/>
      <dgm:spPr/>
      <dgm:t>
        <a:bodyPr/>
        <a:lstStyle/>
        <a:p>
          <a:endParaRPr lang="en-US"/>
        </a:p>
      </dgm:t>
    </dgm:pt>
    <dgm:pt modelId="{51F29804-FBFF-4E3B-8B71-CE01AB980ADA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fa-IR" sz="2400" b="1" dirty="0" smtClean="0">
              <a:solidFill>
                <a:srgbClr val="002060"/>
              </a:solidFill>
            </a:rPr>
            <a:t>خروج از مرز</a:t>
          </a:r>
          <a:endParaRPr lang="en-US" sz="2400" b="1" dirty="0">
            <a:solidFill>
              <a:srgbClr val="002060"/>
            </a:solidFill>
          </a:endParaRPr>
        </a:p>
      </dgm:t>
    </dgm:pt>
    <dgm:pt modelId="{F3E32FB4-55E7-4777-8CFC-E5DE92038503}" type="parTrans" cxnId="{7472C00C-3DAE-476F-BE2F-8F75DDA358BA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 dirty="0"/>
        </a:p>
      </dgm:t>
    </dgm:pt>
    <dgm:pt modelId="{C61DBB0B-D876-47E8-9644-E0A61F06F661}" type="sibTrans" cxnId="{7472C00C-3DAE-476F-BE2F-8F75DDA358BA}">
      <dgm:prSet/>
      <dgm:spPr/>
      <dgm:t>
        <a:bodyPr/>
        <a:lstStyle/>
        <a:p>
          <a:endParaRPr lang="en-US"/>
        </a:p>
      </dgm:t>
    </dgm:pt>
    <dgm:pt modelId="{A2639B55-69F2-47A2-AD20-4D7482B50257}" type="pres">
      <dgm:prSet presAssocID="{B87B0579-B1E6-4F90-A24C-E9F8FA788D2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4AB584-B288-4AB2-8DF9-F28C55303476}" type="pres">
      <dgm:prSet presAssocID="{CEB93659-9713-43CA-B2C3-A683F1091CD4}" presName="centerShape" presStyleLbl="node0" presStyleIdx="0" presStyleCnt="1"/>
      <dgm:spPr/>
      <dgm:t>
        <a:bodyPr/>
        <a:lstStyle/>
        <a:p>
          <a:endParaRPr lang="en-US"/>
        </a:p>
      </dgm:t>
    </dgm:pt>
    <dgm:pt modelId="{48924CEF-6DF9-49EE-835F-48242862BB6F}" type="pres">
      <dgm:prSet presAssocID="{3919A99D-EB6A-45E4-A3FE-204F2AEB201C}" presName="Name9" presStyleLbl="parChTrans1D2" presStyleIdx="0" presStyleCnt="4"/>
      <dgm:spPr/>
      <dgm:t>
        <a:bodyPr/>
        <a:lstStyle/>
        <a:p>
          <a:endParaRPr lang="en-US"/>
        </a:p>
      </dgm:t>
    </dgm:pt>
    <dgm:pt modelId="{8500E405-90D0-476B-9D72-973046A91035}" type="pres">
      <dgm:prSet presAssocID="{3919A99D-EB6A-45E4-A3FE-204F2AEB201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B0DBB7C-A3A8-4526-8F25-CA88BBD7F19F}" type="pres">
      <dgm:prSet presAssocID="{DF1A3C3D-25BD-46AE-B0D9-49E90DAC58A1}" presName="node" presStyleLbl="node1" presStyleIdx="0" presStyleCnt="4" custScaleX="161298" custRadScaleRad="100004" custRadScaleInc="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C4167-0B82-4958-AD73-1E5F36F77B71}" type="pres">
      <dgm:prSet presAssocID="{A2C53449-924E-4728-8D5C-87BEC635B783}" presName="Name9" presStyleLbl="parChTrans1D2" presStyleIdx="1" presStyleCnt="4"/>
      <dgm:spPr/>
      <dgm:t>
        <a:bodyPr/>
        <a:lstStyle/>
        <a:p>
          <a:endParaRPr lang="en-US"/>
        </a:p>
      </dgm:t>
    </dgm:pt>
    <dgm:pt modelId="{9E917E0C-F896-4064-801C-6B3868BA8D6E}" type="pres">
      <dgm:prSet presAssocID="{A2C53449-924E-4728-8D5C-87BEC635B78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764DCB1-87E0-4901-83A7-41685B1F7DA0}" type="pres">
      <dgm:prSet presAssocID="{327B78E2-231E-417F-9CAF-BD46F60D5551}" presName="node" presStyleLbl="node1" presStyleIdx="1" presStyleCnt="4" custScaleX="172581" custRadScaleRad="128348" custRadScaleInc="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A96607-D8E1-4758-AAE6-88BDAAB145DF}" type="pres">
      <dgm:prSet presAssocID="{86FBD632-37A8-409A-9B2C-7D7EE77FFD0B}" presName="Name9" presStyleLbl="parChTrans1D2" presStyleIdx="2" presStyleCnt="4"/>
      <dgm:spPr/>
      <dgm:t>
        <a:bodyPr/>
        <a:lstStyle/>
        <a:p>
          <a:endParaRPr lang="en-US"/>
        </a:p>
      </dgm:t>
    </dgm:pt>
    <dgm:pt modelId="{BE64FE38-C8C1-468A-B712-65C51BB601ED}" type="pres">
      <dgm:prSet presAssocID="{86FBD632-37A8-409A-9B2C-7D7EE77FFD0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75974F7-DE97-41C7-80BD-E59909B9C89A}" type="pres">
      <dgm:prSet presAssocID="{936B79E5-677C-43C0-8122-3C159859B5E9}" presName="node" presStyleLbl="node1" presStyleIdx="2" presStyleCnt="4" custScaleX="179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A490F-65AA-4D30-8838-0157F4D645BE}" type="pres">
      <dgm:prSet presAssocID="{F3E32FB4-55E7-4777-8CFC-E5DE92038503}" presName="Name9" presStyleLbl="parChTrans1D2" presStyleIdx="3" presStyleCnt="4"/>
      <dgm:spPr/>
      <dgm:t>
        <a:bodyPr/>
        <a:lstStyle/>
        <a:p>
          <a:endParaRPr lang="en-US"/>
        </a:p>
      </dgm:t>
    </dgm:pt>
    <dgm:pt modelId="{9B051AF2-A942-43B5-8A8C-09D6A23ECE91}" type="pres">
      <dgm:prSet presAssocID="{F3E32FB4-55E7-4777-8CFC-E5DE9203850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A7AB225A-52F9-40F5-89CC-E52EA26D761B}" type="pres">
      <dgm:prSet presAssocID="{51F29804-FBFF-4E3B-8B71-CE01AB980ADA}" presName="node" presStyleLbl="node1" presStyleIdx="3" presStyleCnt="4" custScaleX="165660" custRadScaleRad="123748" custRadScaleInc="-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F6AA85-0140-444C-9C7B-C200A09FCCBB}" srcId="{CEB93659-9713-43CA-B2C3-A683F1091CD4}" destId="{327B78E2-231E-417F-9CAF-BD46F60D5551}" srcOrd="1" destOrd="0" parTransId="{A2C53449-924E-4728-8D5C-87BEC635B783}" sibTransId="{EB7C877F-6B52-47C5-A4A5-239B916716CE}"/>
    <dgm:cxn modelId="{07C6D72E-C703-4818-96EA-3E2F4675515C}" type="presOf" srcId="{F3E32FB4-55E7-4777-8CFC-E5DE92038503}" destId="{BF9A490F-65AA-4D30-8838-0157F4D645BE}" srcOrd="0" destOrd="0" presId="urn:microsoft.com/office/officeart/2005/8/layout/radial1"/>
    <dgm:cxn modelId="{5C36C2BE-B88F-4301-BAC2-62CD305F789A}" type="presOf" srcId="{3919A99D-EB6A-45E4-A3FE-204F2AEB201C}" destId="{48924CEF-6DF9-49EE-835F-48242862BB6F}" srcOrd="0" destOrd="0" presId="urn:microsoft.com/office/officeart/2005/8/layout/radial1"/>
    <dgm:cxn modelId="{7472C00C-3DAE-476F-BE2F-8F75DDA358BA}" srcId="{CEB93659-9713-43CA-B2C3-A683F1091CD4}" destId="{51F29804-FBFF-4E3B-8B71-CE01AB980ADA}" srcOrd="3" destOrd="0" parTransId="{F3E32FB4-55E7-4777-8CFC-E5DE92038503}" sibTransId="{C61DBB0B-D876-47E8-9644-E0A61F06F661}"/>
    <dgm:cxn modelId="{D497E8F0-70C7-4EE7-A3B0-F74792B18C4A}" type="presOf" srcId="{B87B0579-B1E6-4F90-A24C-E9F8FA788D27}" destId="{A2639B55-69F2-47A2-AD20-4D7482B50257}" srcOrd="0" destOrd="0" presId="urn:microsoft.com/office/officeart/2005/8/layout/radial1"/>
    <dgm:cxn modelId="{95AF3A19-AC12-4F6A-85FD-D078DFB62963}" type="presOf" srcId="{A2C53449-924E-4728-8D5C-87BEC635B783}" destId="{9E917E0C-F896-4064-801C-6B3868BA8D6E}" srcOrd="1" destOrd="0" presId="urn:microsoft.com/office/officeart/2005/8/layout/radial1"/>
    <dgm:cxn modelId="{3AB6B87E-A034-4CEC-87F5-289AB24A1220}" srcId="{CEB93659-9713-43CA-B2C3-A683F1091CD4}" destId="{936B79E5-677C-43C0-8122-3C159859B5E9}" srcOrd="2" destOrd="0" parTransId="{86FBD632-37A8-409A-9B2C-7D7EE77FFD0B}" sibTransId="{A7F1F68E-5F49-4813-AFD0-5C18273CA90C}"/>
    <dgm:cxn modelId="{EB287125-7048-41A4-A221-18C0801D279C}" type="presOf" srcId="{DF1A3C3D-25BD-46AE-B0D9-49E90DAC58A1}" destId="{AB0DBB7C-A3A8-4526-8F25-CA88BBD7F19F}" srcOrd="0" destOrd="0" presId="urn:microsoft.com/office/officeart/2005/8/layout/radial1"/>
    <dgm:cxn modelId="{DA3E9EF8-4E32-4B77-89B9-54CEE49CB6BF}" type="presOf" srcId="{F3E32FB4-55E7-4777-8CFC-E5DE92038503}" destId="{9B051AF2-A942-43B5-8A8C-09D6A23ECE91}" srcOrd="1" destOrd="0" presId="urn:microsoft.com/office/officeart/2005/8/layout/radial1"/>
    <dgm:cxn modelId="{8A5C5C87-DD48-4CFA-9086-134B5226D827}" type="presOf" srcId="{3919A99D-EB6A-45E4-A3FE-204F2AEB201C}" destId="{8500E405-90D0-476B-9D72-973046A91035}" srcOrd="1" destOrd="0" presId="urn:microsoft.com/office/officeart/2005/8/layout/radial1"/>
    <dgm:cxn modelId="{B5191503-2A44-4919-A75F-626A7B50C971}" type="presOf" srcId="{327B78E2-231E-417F-9CAF-BD46F60D5551}" destId="{2764DCB1-87E0-4901-83A7-41685B1F7DA0}" srcOrd="0" destOrd="0" presId="urn:microsoft.com/office/officeart/2005/8/layout/radial1"/>
    <dgm:cxn modelId="{C0D9D055-0E0E-4516-8E7C-09596EF6FD0C}" type="presOf" srcId="{A2C53449-924E-4728-8D5C-87BEC635B783}" destId="{FC3C4167-0B82-4958-AD73-1E5F36F77B71}" srcOrd="0" destOrd="0" presId="urn:microsoft.com/office/officeart/2005/8/layout/radial1"/>
    <dgm:cxn modelId="{A504430B-92E2-4A7A-96BE-11E038520A06}" type="presOf" srcId="{51F29804-FBFF-4E3B-8B71-CE01AB980ADA}" destId="{A7AB225A-52F9-40F5-89CC-E52EA26D761B}" srcOrd="0" destOrd="0" presId="urn:microsoft.com/office/officeart/2005/8/layout/radial1"/>
    <dgm:cxn modelId="{13F00333-6A12-466E-B7CA-F44C151F81D7}" srcId="{B87B0579-B1E6-4F90-A24C-E9F8FA788D27}" destId="{CEB93659-9713-43CA-B2C3-A683F1091CD4}" srcOrd="0" destOrd="0" parTransId="{4F403785-2AC8-4885-88F7-25F43BCB81FF}" sibTransId="{6CE49533-F2CC-4282-9463-36D9CF56054D}"/>
    <dgm:cxn modelId="{19CE7C05-CE5D-4E87-98B4-2B5C9DE6EA99}" type="presOf" srcId="{936B79E5-677C-43C0-8122-3C159859B5E9}" destId="{575974F7-DE97-41C7-80BD-E59909B9C89A}" srcOrd="0" destOrd="0" presId="urn:microsoft.com/office/officeart/2005/8/layout/radial1"/>
    <dgm:cxn modelId="{9C862155-E39F-4CAE-93BB-CF1BC8B70B1F}" type="presOf" srcId="{86FBD632-37A8-409A-9B2C-7D7EE77FFD0B}" destId="{BE64FE38-C8C1-468A-B712-65C51BB601ED}" srcOrd="1" destOrd="0" presId="urn:microsoft.com/office/officeart/2005/8/layout/radial1"/>
    <dgm:cxn modelId="{92F77D53-B3AB-4B0D-B3A6-35A5E2E750A7}" type="presOf" srcId="{86FBD632-37A8-409A-9B2C-7D7EE77FFD0B}" destId="{E3A96607-D8E1-4758-AAE6-88BDAAB145DF}" srcOrd="0" destOrd="0" presId="urn:microsoft.com/office/officeart/2005/8/layout/radial1"/>
    <dgm:cxn modelId="{911E7BA6-5862-432C-BFEE-D00F9006BE61}" type="presOf" srcId="{CEB93659-9713-43CA-B2C3-A683F1091CD4}" destId="{574AB584-B288-4AB2-8DF9-F28C55303476}" srcOrd="0" destOrd="0" presId="urn:microsoft.com/office/officeart/2005/8/layout/radial1"/>
    <dgm:cxn modelId="{2CC680CA-74BA-458A-8D94-01ACB304583A}" srcId="{CEB93659-9713-43CA-B2C3-A683F1091CD4}" destId="{DF1A3C3D-25BD-46AE-B0D9-49E90DAC58A1}" srcOrd="0" destOrd="0" parTransId="{3919A99D-EB6A-45E4-A3FE-204F2AEB201C}" sibTransId="{4AE654AC-A019-4226-9705-0A5253C3F527}"/>
    <dgm:cxn modelId="{6DE8907B-7ED2-4EC0-A374-E1A8F58BD178}" type="presParOf" srcId="{A2639B55-69F2-47A2-AD20-4D7482B50257}" destId="{574AB584-B288-4AB2-8DF9-F28C55303476}" srcOrd="0" destOrd="0" presId="urn:microsoft.com/office/officeart/2005/8/layout/radial1"/>
    <dgm:cxn modelId="{339B2FEE-C275-407A-BA67-8061FEBD7F05}" type="presParOf" srcId="{A2639B55-69F2-47A2-AD20-4D7482B50257}" destId="{48924CEF-6DF9-49EE-835F-48242862BB6F}" srcOrd="1" destOrd="0" presId="urn:microsoft.com/office/officeart/2005/8/layout/radial1"/>
    <dgm:cxn modelId="{A2F62A6E-2068-4E9B-A042-ECD2A7971E9D}" type="presParOf" srcId="{48924CEF-6DF9-49EE-835F-48242862BB6F}" destId="{8500E405-90D0-476B-9D72-973046A91035}" srcOrd="0" destOrd="0" presId="urn:microsoft.com/office/officeart/2005/8/layout/radial1"/>
    <dgm:cxn modelId="{AC0D9027-43E1-48A3-AAC8-C75767741AAA}" type="presParOf" srcId="{A2639B55-69F2-47A2-AD20-4D7482B50257}" destId="{AB0DBB7C-A3A8-4526-8F25-CA88BBD7F19F}" srcOrd="2" destOrd="0" presId="urn:microsoft.com/office/officeart/2005/8/layout/radial1"/>
    <dgm:cxn modelId="{B5B66857-6770-4189-98AF-742133DF663E}" type="presParOf" srcId="{A2639B55-69F2-47A2-AD20-4D7482B50257}" destId="{FC3C4167-0B82-4958-AD73-1E5F36F77B71}" srcOrd="3" destOrd="0" presId="urn:microsoft.com/office/officeart/2005/8/layout/radial1"/>
    <dgm:cxn modelId="{5C451D0A-87AC-4D32-9BA0-5FA6CCFE7E9E}" type="presParOf" srcId="{FC3C4167-0B82-4958-AD73-1E5F36F77B71}" destId="{9E917E0C-F896-4064-801C-6B3868BA8D6E}" srcOrd="0" destOrd="0" presId="urn:microsoft.com/office/officeart/2005/8/layout/radial1"/>
    <dgm:cxn modelId="{573F88AC-F4B4-482E-951B-39C92C04989B}" type="presParOf" srcId="{A2639B55-69F2-47A2-AD20-4D7482B50257}" destId="{2764DCB1-87E0-4901-83A7-41685B1F7DA0}" srcOrd="4" destOrd="0" presId="urn:microsoft.com/office/officeart/2005/8/layout/radial1"/>
    <dgm:cxn modelId="{48D862F0-1251-4547-8752-60CCEE3AE1D9}" type="presParOf" srcId="{A2639B55-69F2-47A2-AD20-4D7482B50257}" destId="{E3A96607-D8E1-4758-AAE6-88BDAAB145DF}" srcOrd="5" destOrd="0" presId="urn:microsoft.com/office/officeart/2005/8/layout/radial1"/>
    <dgm:cxn modelId="{DCBAED7D-65C3-4B42-8377-9CDEC98DB667}" type="presParOf" srcId="{E3A96607-D8E1-4758-AAE6-88BDAAB145DF}" destId="{BE64FE38-C8C1-468A-B712-65C51BB601ED}" srcOrd="0" destOrd="0" presId="urn:microsoft.com/office/officeart/2005/8/layout/radial1"/>
    <dgm:cxn modelId="{BE1CC82F-39CD-462F-87A7-47055D1AB6FD}" type="presParOf" srcId="{A2639B55-69F2-47A2-AD20-4D7482B50257}" destId="{575974F7-DE97-41C7-80BD-E59909B9C89A}" srcOrd="6" destOrd="0" presId="urn:microsoft.com/office/officeart/2005/8/layout/radial1"/>
    <dgm:cxn modelId="{907743D6-71E2-41B2-AD06-47065289D253}" type="presParOf" srcId="{A2639B55-69F2-47A2-AD20-4D7482B50257}" destId="{BF9A490F-65AA-4D30-8838-0157F4D645BE}" srcOrd="7" destOrd="0" presId="urn:microsoft.com/office/officeart/2005/8/layout/radial1"/>
    <dgm:cxn modelId="{E7642FD4-7DF6-46A3-9AB4-E97771009E25}" type="presParOf" srcId="{BF9A490F-65AA-4D30-8838-0157F4D645BE}" destId="{9B051AF2-A942-43B5-8A8C-09D6A23ECE91}" srcOrd="0" destOrd="0" presId="urn:microsoft.com/office/officeart/2005/8/layout/radial1"/>
    <dgm:cxn modelId="{52D2073A-EAF1-4863-894E-232DA9A26A05}" type="presParOf" srcId="{A2639B55-69F2-47A2-AD20-4D7482B50257}" destId="{A7AB225A-52F9-40F5-89CC-E52EA26D761B}" srcOrd="8" destOrd="0" presId="urn:microsoft.com/office/officeart/2005/8/layout/radial1"/>
  </dgm:cxnLst>
  <dgm:bg/>
  <dgm:whole>
    <a:ln w="2857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D1E501-CCA3-4324-97CD-E4240C2DC2AA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7913DB-D18C-4777-A2BD-D179FE316E19}">
      <dgm:prSet phldrT="[Text]"/>
      <dgm:spPr/>
      <dgm:t>
        <a:bodyPr/>
        <a:lstStyle/>
        <a:p>
          <a:r>
            <a:rPr lang="fa-IR" b="1" dirty="0" smtClean="0">
              <a:solidFill>
                <a:srgbClr val="002060"/>
              </a:solidFill>
            </a:rPr>
            <a:t>انتقال</a:t>
          </a:r>
          <a:endParaRPr lang="en-US" b="1" dirty="0">
            <a:solidFill>
              <a:srgbClr val="002060"/>
            </a:solidFill>
          </a:endParaRPr>
        </a:p>
      </dgm:t>
    </dgm:pt>
    <dgm:pt modelId="{676D229F-0954-4C30-BB20-F456B3AB957F}" type="parTrans" cxnId="{513FA03E-668B-4DD2-B1BF-FBC689DFE4CB}">
      <dgm:prSet/>
      <dgm:spPr/>
      <dgm:t>
        <a:bodyPr/>
        <a:lstStyle/>
        <a:p>
          <a:endParaRPr lang="en-US"/>
        </a:p>
      </dgm:t>
    </dgm:pt>
    <dgm:pt modelId="{DF278D9B-1AAB-4892-AAA0-9C6B1FB959E9}" type="sibTrans" cxnId="{513FA03E-668B-4DD2-B1BF-FBC689DFE4CB}">
      <dgm:prSet/>
      <dgm:spPr/>
      <dgm:t>
        <a:bodyPr/>
        <a:lstStyle/>
        <a:p>
          <a:endParaRPr lang="en-US"/>
        </a:p>
      </dgm:t>
    </dgm:pt>
    <dgm:pt modelId="{D284EEF1-F4BD-4074-BBA9-18C50EE34073}">
      <dgm:prSet phldrT="[Text]" custT="1"/>
      <dgm:spPr/>
      <dgm:t>
        <a:bodyPr/>
        <a:lstStyle/>
        <a:p>
          <a:r>
            <a:rPr lang="fa-IR" sz="2400" b="1" dirty="0" smtClean="0">
              <a:solidFill>
                <a:srgbClr val="002060"/>
              </a:solidFill>
            </a:rPr>
            <a:t>پنهان سازی</a:t>
          </a:r>
          <a:endParaRPr lang="en-US" sz="2400" b="1" dirty="0">
            <a:solidFill>
              <a:srgbClr val="002060"/>
            </a:solidFill>
          </a:endParaRPr>
        </a:p>
      </dgm:t>
    </dgm:pt>
    <dgm:pt modelId="{63CFAA83-6678-406C-848E-A57288BFE082}" type="parTrans" cxnId="{87B3C00D-8CDE-41B9-9A32-5F961F590FF0}">
      <dgm:prSet/>
      <dgm:spPr/>
      <dgm:t>
        <a:bodyPr/>
        <a:lstStyle/>
        <a:p>
          <a:endParaRPr lang="en-US"/>
        </a:p>
      </dgm:t>
    </dgm:pt>
    <dgm:pt modelId="{A0D2369F-EC9D-4143-8A16-06810D51ADB4}" type="sibTrans" cxnId="{87B3C00D-8CDE-41B9-9A32-5F961F590FF0}">
      <dgm:prSet/>
      <dgm:spPr/>
      <dgm:t>
        <a:bodyPr/>
        <a:lstStyle/>
        <a:p>
          <a:endParaRPr lang="en-US"/>
        </a:p>
      </dgm:t>
    </dgm:pt>
    <dgm:pt modelId="{37389539-0E5F-4EF9-856B-1296259EA6A1}">
      <dgm:prSet phldrT="[Text]" custT="1"/>
      <dgm:spPr/>
      <dgm:t>
        <a:bodyPr/>
        <a:lstStyle/>
        <a:p>
          <a:r>
            <a:rPr lang="fa-IR" sz="2400" b="1" dirty="0" smtClean="0">
              <a:solidFill>
                <a:srgbClr val="002060"/>
              </a:solidFill>
            </a:rPr>
            <a:t>استفاده مجدد</a:t>
          </a:r>
          <a:endParaRPr lang="en-US" sz="2400" b="1" dirty="0">
            <a:solidFill>
              <a:srgbClr val="002060"/>
            </a:solidFill>
          </a:endParaRPr>
        </a:p>
      </dgm:t>
    </dgm:pt>
    <dgm:pt modelId="{37CFE4D2-BE72-48E0-86E2-D66D81D6284C}" type="parTrans" cxnId="{32980062-1668-4BAD-8170-2BFF613AE2DE}">
      <dgm:prSet/>
      <dgm:spPr/>
      <dgm:t>
        <a:bodyPr/>
        <a:lstStyle/>
        <a:p>
          <a:endParaRPr lang="en-US"/>
        </a:p>
      </dgm:t>
    </dgm:pt>
    <dgm:pt modelId="{FD91C6FF-04BA-46F7-A9A9-52B691711C9E}" type="sibTrans" cxnId="{32980062-1668-4BAD-8170-2BFF613AE2DE}">
      <dgm:prSet/>
      <dgm:spPr/>
      <dgm:t>
        <a:bodyPr/>
        <a:lstStyle/>
        <a:p>
          <a:endParaRPr lang="en-US"/>
        </a:p>
      </dgm:t>
    </dgm:pt>
    <dgm:pt modelId="{9845902D-E295-4D07-AE2B-3A5B925A0F2C}" type="pres">
      <dgm:prSet presAssocID="{48D1E501-CCA3-4324-97CD-E4240C2DC2A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4D87065-472A-4241-BA5F-7D1301B1E39F}" type="pres">
      <dgm:prSet presAssocID="{267913DB-D18C-4777-A2BD-D179FE316E19}" presName="Accent1" presStyleCnt="0"/>
      <dgm:spPr/>
    </dgm:pt>
    <dgm:pt modelId="{782BB17F-16F1-4300-B9FE-2A512C793D11}" type="pres">
      <dgm:prSet presAssocID="{267913DB-D18C-4777-A2BD-D179FE316E19}" presName="Accent" presStyleLbl="node1" presStyleIdx="0" presStyleCnt="3"/>
      <dgm:spPr>
        <a:ln>
          <a:solidFill>
            <a:schemeClr val="tx1"/>
          </a:solidFill>
        </a:ln>
      </dgm:spPr>
    </dgm:pt>
    <dgm:pt modelId="{85E6B92A-8853-4DA8-9A9F-5FC3CB999737}" type="pres">
      <dgm:prSet presAssocID="{267913DB-D18C-4777-A2BD-D179FE316E1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534A5-2A45-43A4-809B-405BCB732936}" type="pres">
      <dgm:prSet presAssocID="{D284EEF1-F4BD-4074-BBA9-18C50EE34073}" presName="Accent2" presStyleCnt="0"/>
      <dgm:spPr/>
    </dgm:pt>
    <dgm:pt modelId="{9031F9FE-17F6-4D45-9579-FD8F4589F9D4}" type="pres">
      <dgm:prSet presAssocID="{D284EEF1-F4BD-4074-BBA9-18C50EE34073}" presName="Accent" presStyleLbl="node1" presStyleIdx="1" presStyleCnt="3"/>
      <dgm:spPr>
        <a:ln>
          <a:solidFill>
            <a:schemeClr val="tx1"/>
          </a:solidFill>
        </a:ln>
      </dgm:spPr>
    </dgm:pt>
    <dgm:pt modelId="{C6A160B2-AE5B-4F0A-A5BF-AD416B4D5F53}" type="pres">
      <dgm:prSet presAssocID="{D284EEF1-F4BD-4074-BBA9-18C50EE3407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AC184-29A0-4EFA-91E3-5DF6D230A01A}" type="pres">
      <dgm:prSet presAssocID="{37389539-0E5F-4EF9-856B-1296259EA6A1}" presName="Accent3" presStyleCnt="0"/>
      <dgm:spPr/>
    </dgm:pt>
    <dgm:pt modelId="{662088BE-7B04-41D5-B9A4-AFFB6CB4E34D}" type="pres">
      <dgm:prSet presAssocID="{37389539-0E5F-4EF9-856B-1296259EA6A1}" presName="Accent" presStyleLbl="node1" presStyleIdx="2" presStyleCnt="3"/>
      <dgm:spPr>
        <a:ln>
          <a:solidFill>
            <a:schemeClr val="tx1"/>
          </a:solidFill>
        </a:ln>
      </dgm:spPr>
    </dgm:pt>
    <dgm:pt modelId="{6D9F9E85-59CC-4107-902C-19F8E7B88815}" type="pres">
      <dgm:prSet presAssocID="{37389539-0E5F-4EF9-856B-1296259EA6A1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873E7F-6E93-490E-A9D4-6F0591A8B566}" type="presOf" srcId="{37389539-0E5F-4EF9-856B-1296259EA6A1}" destId="{6D9F9E85-59CC-4107-902C-19F8E7B88815}" srcOrd="0" destOrd="0" presId="urn:microsoft.com/office/officeart/2009/layout/CircleArrowProcess"/>
    <dgm:cxn modelId="{32980062-1668-4BAD-8170-2BFF613AE2DE}" srcId="{48D1E501-CCA3-4324-97CD-E4240C2DC2AA}" destId="{37389539-0E5F-4EF9-856B-1296259EA6A1}" srcOrd="2" destOrd="0" parTransId="{37CFE4D2-BE72-48E0-86E2-D66D81D6284C}" sibTransId="{FD91C6FF-04BA-46F7-A9A9-52B691711C9E}"/>
    <dgm:cxn modelId="{96394124-6CEB-46AD-B6CA-6071CD56FB73}" type="presOf" srcId="{D284EEF1-F4BD-4074-BBA9-18C50EE34073}" destId="{C6A160B2-AE5B-4F0A-A5BF-AD416B4D5F53}" srcOrd="0" destOrd="0" presId="urn:microsoft.com/office/officeart/2009/layout/CircleArrowProcess"/>
    <dgm:cxn modelId="{ED9CEA26-5E17-441B-B361-07CC4CB6AE55}" type="presOf" srcId="{48D1E501-CCA3-4324-97CD-E4240C2DC2AA}" destId="{9845902D-E295-4D07-AE2B-3A5B925A0F2C}" srcOrd="0" destOrd="0" presId="urn:microsoft.com/office/officeart/2009/layout/CircleArrowProcess"/>
    <dgm:cxn modelId="{82B5D62E-0317-49DA-9C3B-80A0DBABAAAA}" type="presOf" srcId="{267913DB-D18C-4777-A2BD-D179FE316E19}" destId="{85E6B92A-8853-4DA8-9A9F-5FC3CB999737}" srcOrd="0" destOrd="0" presId="urn:microsoft.com/office/officeart/2009/layout/CircleArrowProcess"/>
    <dgm:cxn modelId="{513FA03E-668B-4DD2-B1BF-FBC689DFE4CB}" srcId="{48D1E501-CCA3-4324-97CD-E4240C2DC2AA}" destId="{267913DB-D18C-4777-A2BD-D179FE316E19}" srcOrd="0" destOrd="0" parTransId="{676D229F-0954-4C30-BB20-F456B3AB957F}" sibTransId="{DF278D9B-1AAB-4892-AAA0-9C6B1FB959E9}"/>
    <dgm:cxn modelId="{87B3C00D-8CDE-41B9-9A32-5F961F590FF0}" srcId="{48D1E501-CCA3-4324-97CD-E4240C2DC2AA}" destId="{D284EEF1-F4BD-4074-BBA9-18C50EE34073}" srcOrd="1" destOrd="0" parTransId="{63CFAA83-6678-406C-848E-A57288BFE082}" sibTransId="{A0D2369F-EC9D-4143-8A16-06810D51ADB4}"/>
    <dgm:cxn modelId="{D1902DDE-1923-4BD6-9DF8-496E77F81484}" type="presParOf" srcId="{9845902D-E295-4D07-AE2B-3A5B925A0F2C}" destId="{04D87065-472A-4241-BA5F-7D1301B1E39F}" srcOrd="0" destOrd="0" presId="urn:microsoft.com/office/officeart/2009/layout/CircleArrowProcess"/>
    <dgm:cxn modelId="{3A746361-2A55-4B9F-A8A8-C838154BDF96}" type="presParOf" srcId="{04D87065-472A-4241-BA5F-7D1301B1E39F}" destId="{782BB17F-16F1-4300-B9FE-2A512C793D11}" srcOrd="0" destOrd="0" presId="urn:microsoft.com/office/officeart/2009/layout/CircleArrowProcess"/>
    <dgm:cxn modelId="{E6339274-CE42-4314-ABC1-945E60027203}" type="presParOf" srcId="{9845902D-E295-4D07-AE2B-3A5B925A0F2C}" destId="{85E6B92A-8853-4DA8-9A9F-5FC3CB999737}" srcOrd="1" destOrd="0" presId="urn:microsoft.com/office/officeart/2009/layout/CircleArrowProcess"/>
    <dgm:cxn modelId="{15FA3206-DE99-41F8-9909-9B5C94A99400}" type="presParOf" srcId="{9845902D-E295-4D07-AE2B-3A5B925A0F2C}" destId="{3FA534A5-2A45-43A4-809B-405BCB732936}" srcOrd="2" destOrd="0" presId="urn:microsoft.com/office/officeart/2009/layout/CircleArrowProcess"/>
    <dgm:cxn modelId="{1C3D1B4D-E3FB-49BD-B556-E435A9F872B0}" type="presParOf" srcId="{3FA534A5-2A45-43A4-809B-405BCB732936}" destId="{9031F9FE-17F6-4D45-9579-FD8F4589F9D4}" srcOrd="0" destOrd="0" presId="urn:microsoft.com/office/officeart/2009/layout/CircleArrowProcess"/>
    <dgm:cxn modelId="{A7EB1601-0642-458B-85D7-A62DEBA3317C}" type="presParOf" srcId="{9845902D-E295-4D07-AE2B-3A5B925A0F2C}" destId="{C6A160B2-AE5B-4F0A-A5BF-AD416B4D5F53}" srcOrd="3" destOrd="0" presId="urn:microsoft.com/office/officeart/2009/layout/CircleArrowProcess"/>
    <dgm:cxn modelId="{7367A694-7C9D-4665-9D3E-FF052A0B52A0}" type="presParOf" srcId="{9845902D-E295-4D07-AE2B-3A5B925A0F2C}" destId="{26BAC184-29A0-4EFA-91E3-5DF6D230A01A}" srcOrd="4" destOrd="0" presId="urn:microsoft.com/office/officeart/2009/layout/CircleArrowProcess"/>
    <dgm:cxn modelId="{0E6CC251-A2D1-4DF5-A58E-DC98EF8E9BCB}" type="presParOf" srcId="{26BAC184-29A0-4EFA-91E3-5DF6D230A01A}" destId="{662088BE-7B04-41D5-B9A4-AFFB6CB4E34D}" srcOrd="0" destOrd="0" presId="urn:microsoft.com/office/officeart/2009/layout/CircleArrowProcess"/>
    <dgm:cxn modelId="{27844478-9549-4795-9191-8ACEE74077F8}" type="presParOf" srcId="{9845902D-E295-4D07-AE2B-3A5B925A0F2C}" destId="{6D9F9E85-59CC-4107-902C-19F8E7B8881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1190E7-7200-4F44-8EB9-255E46EBE45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B292A-1CE7-48F0-81CE-5AC9B3D359B9}">
      <dgm:prSet phldrT="[Text]" custT="1"/>
      <dgm:spPr>
        <a:solidFill>
          <a:schemeClr val="bg1"/>
        </a:solidFill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2400" b="1" dirty="0" smtClean="0">
              <a:solidFill>
                <a:schemeClr val="tx1"/>
              </a:solidFill>
              <a:cs typeface="B Nazanin" pitchFamily="2" charset="-78"/>
            </a:rPr>
            <a:t>روش های پول شویی</a:t>
          </a:r>
          <a:endParaRPr lang="en-US" sz="2400" b="1" dirty="0">
            <a:solidFill>
              <a:schemeClr val="tx1"/>
            </a:solidFill>
            <a:cs typeface="B Nazanin" pitchFamily="2" charset="-78"/>
          </a:endParaRPr>
        </a:p>
      </dgm:t>
    </dgm:pt>
    <dgm:pt modelId="{241CAF4D-123A-4418-859E-9A19257A8EBB}" type="parTrans" cxnId="{EAADE088-CD1F-458E-8FCF-A44553AA65F7}">
      <dgm:prSet/>
      <dgm:spPr/>
      <dgm:t>
        <a:bodyPr/>
        <a:lstStyle/>
        <a:p>
          <a:endParaRPr lang="en-US" sz="2000" b="1">
            <a:cs typeface="B Nazanin" pitchFamily="2" charset="-78"/>
          </a:endParaRPr>
        </a:p>
      </dgm:t>
    </dgm:pt>
    <dgm:pt modelId="{C0FAE957-CE85-48AC-B4AC-B5E4024B7220}" type="sibTrans" cxnId="{EAADE088-CD1F-458E-8FCF-A44553AA65F7}">
      <dgm:prSet/>
      <dgm:spPr/>
      <dgm:t>
        <a:bodyPr/>
        <a:lstStyle/>
        <a:p>
          <a:endParaRPr lang="en-US" sz="2000" b="1">
            <a:cs typeface="B Nazanin" pitchFamily="2" charset="-78"/>
          </a:endParaRPr>
        </a:p>
      </dgm:t>
    </dgm:pt>
    <dgm:pt modelId="{0EECA1AE-26F8-43B7-91D8-27FBF57E520D}">
      <dgm:prSet phldrT="[Text]" custT="1"/>
      <dgm:spPr>
        <a:solidFill>
          <a:schemeClr val="bg1"/>
        </a:solidFill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2400" b="1" i="0" dirty="0" smtClean="0">
              <a:solidFill>
                <a:schemeClr val="tx1"/>
              </a:solidFill>
              <a:cs typeface="B Nazanin" pitchFamily="2" charset="-78"/>
            </a:rPr>
            <a:t>نظام بانکی</a:t>
          </a:r>
          <a:endParaRPr lang="en-US" sz="2400" b="1" i="0" dirty="0">
            <a:solidFill>
              <a:schemeClr val="tx1"/>
            </a:solidFill>
            <a:cs typeface="B Nazanin" pitchFamily="2" charset="-78"/>
          </a:endParaRPr>
        </a:p>
      </dgm:t>
    </dgm:pt>
    <dgm:pt modelId="{E7093C66-63F4-491F-947D-DBCC88C2C3D6}" type="parTrans" cxnId="{C27BF58D-DAE5-4A4E-8EE0-A5887C433C60}">
      <dgm:prSet/>
      <dgm:spPr/>
      <dgm:t>
        <a:bodyPr/>
        <a:lstStyle/>
        <a:p>
          <a:endParaRPr lang="en-US" sz="2000" b="1">
            <a:cs typeface="B Nazanin" pitchFamily="2" charset="-78"/>
          </a:endParaRPr>
        </a:p>
      </dgm:t>
    </dgm:pt>
    <dgm:pt modelId="{FBCC7657-FDE1-496F-B0FC-CD986863BFB1}" type="sibTrans" cxnId="{C27BF58D-DAE5-4A4E-8EE0-A5887C433C60}">
      <dgm:prSet/>
      <dgm:spPr/>
      <dgm:t>
        <a:bodyPr/>
        <a:lstStyle/>
        <a:p>
          <a:endParaRPr lang="en-US" sz="2000" b="1">
            <a:cs typeface="B Nazanin" pitchFamily="2" charset="-78"/>
          </a:endParaRPr>
        </a:p>
      </dgm:t>
    </dgm:pt>
    <dgm:pt modelId="{CFEE7CC5-32FC-40B6-8C82-619F37CDEE80}">
      <dgm:prSet phldrT="[Text]" custT="1"/>
      <dgm:spPr>
        <a:solidFill>
          <a:schemeClr val="bg1"/>
        </a:solidFill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2400" b="1" dirty="0" smtClean="0">
              <a:solidFill>
                <a:schemeClr val="tx1"/>
              </a:solidFill>
              <a:cs typeface="B Nazanin" pitchFamily="2" charset="-78"/>
            </a:rPr>
            <a:t>موسسات مالی</a:t>
          </a:r>
          <a:endParaRPr lang="en-US" sz="2400" b="1" dirty="0">
            <a:solidFill>
              <a:schemeClr val="tx1"/>
            </a:solidFill>
            <a:cs typeface="B Nazanin" pitchFamily="2" charset="-78"/>
          </a:endParaRPr>
        </a:p>
      </dgm:t>
    </dgm:pt>
    <dgm:pt modelId="{FF6169C2-126C-455E-A906-966EBCE95895}" type="parTrans" cxnId="{98061FF6-B28B-4629-BF77-022D2D9E3278}">
      <dgm:prSet/>
      <dgm:spPr/>
      <dgm:t>
        <a:bodyPr/>
        <a:lstStyle/>
        <a:p>
          <a:endParaRPr lang="en-US" sz="2000" b="1">
            <a:cs typeface="B Nazanin" pitchFamily="2" charset="-78"/>
          </a:endParaRPr>
        </a:p>
      </dgm:t>
    </dgm:pt>
    <dgm:pt modelId="{91332277-3B59-4623-A3BA-09CE803061A3}" type="sibTrans" cxnId="{98061FF6-B28B-4629-BF77-022D2D9E3278}">
      <dgm:prSet/>
      <dgm:spPr/>
      <dgm:t>
        <a:bodyPr/>
        <a:lstStyle/>
        <a:p>
          <a:endParaRPr lang="en-US" sz="2000" b="1">
            <a:cs typeface="B Nazanin" pitchFamily="2" charset="-78"/>
          </a:endParaRPr>
        </a:p>
      </dgm:t>
    </dgm:pt>
    <dgm:pt modelId="{816FFE74-F1E8-483B-A37C-E58018E71057}">
      <dgm:prSet phldrT="[Text]" custT="1"/>
      <dgm:spPr>
        <a:solidFill>
          <a:schemeClr val="bg1"/>
        </a:solidFill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a-IR" sz="2400" b="1" dirty="0" smtClean="0">
              <a:solidFill>
                <a:schemeClr val="tx1"/>
              </a:solidFill>
              <a:cs typeface="B Nazanin" pitchFamily="2" charset="-78"/>
            </a:rPr>
            <a:t>موسسات اقتصادی</a:t>
          </a:r>
          <a:endParaRPr lang="en-US" sz="2400" b="1" dirty="0">
            <a:solidFill>
              <a:schemeClr val="tx1"/>
            </a:solidFill>
            <a:cs typeface="B Nazanin" pitchFamily="2" charset="-78"/>
          </a:endParaRPr>
        </a:p>
      </dgm:t>
    </dgm:pt>
    <dgm:pt modelId="{5F8A4462-9614-45A9-A72F-E00DA5ED5E0F}" type="parTrans" cxnId="{39087536-D563-47FB-92E0-FA4C4D29B6B5}">
      <dgm:prSet/>
      <dgm:spPr/>
      <dgm:t>
        <a:bodyPr/>
        <a:lstStyle/>
        <a:p>
          <a:endParaRPr lang="en-US" sz="2000" b="1">
            <a:cs typeface="B Nazanin" pitchFamily="2" charset="-78"/>
          </a:endParaRPr>
        </a:p>
      </dgm:t>
    </dgm:pt>
    <dgm:pt modelId="{F0957A13-9BAC-4B9B-9AE7-36CA30B42F7E}" type="sibTrans" cxnId="{39087536-D563-47FB-92E0-FA4C4D29B6B5}">
      <dgm:prSet/>
      <dgm:spPr/>
      <dgm:t>
        <a:bodyPr/>
        <a:lstStyle/>
        <a:p>
          <a:endParaRPr lang="en-US" sz="2000" b="1">
            <a:cs typeface="B Nazanin" pitchFamily="2" charset="-78"/>
          </a:endParaRPr>
        </a:p>
      </dgm:t>
    </dgm:pt>
    <dgm:pt modelId="{840525EC-41BD-4F7E-9849-84C86092B64F}" type="pres">
      <dgm:prSet presAssocID="{3C1190E7-7200-4F44-8EB9-255E46EBE45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4FC85EC-6AD6-4097-BEC2-CB888DE4F5E7}" type="pres">
      <dgm:prSet presAssocID="{EE6B292A-1CE7-48F0-81CE-5AC9B3D359B9}" presName="singleCycle" presStyleCnt="0"/>
      <dgm:spPr/>
    </dgm:pt>
    <dgm:pt modelId="{EE068FD8-769D-47B9-9753-FD91CB170500}" type="pres">
      <dgm:prSet presAssocID="{EE6B292A-1CE7-48F0-81CE-5AC9B3D359B9}" presName="singleCenter" presStyleLbl="node1" presStyleIdx="0" presStyleCnt="4" custScaleX="111483" custScaleY="96173" custLinFactNeighborX="1409" custLinFactNeighborY="-2372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E1FF72B-A2FC-441A-8986-23FE858E271B}" type="pres">
      <dgm:prSet presAssocID="{E7093C66-63F4-491F-947D-DBCC88C2C3D6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8E2F641-3D9E-4FC4-B115-41F921887A75}" type="pres">
      <dgm:prSet presAssocID="{0EECA1AE-26F8-43B7-91D8-27FBF57E520D}" presName="text0" presStyleLbl="node1" presStyleIdx="1" presStyleCnt="4" custScaleX="165489" custScaleY="142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62048-CCF6-4CC4-86DE-E3187AA775AB}" type="pres">
      <dgm:prSet presAssocID="{FF6169C2-126C-455E-A906-966EBCE95895}" presName="Name56" presStyleLbl="parChTrans1D2" presStyleIdx="1" presStyleCnt="3"/>
      <dgm:spPr/>
      <dgm:t>
        <a:bodyPr/>
        <a:lstStyle/>
        <a:p>
          <a:endParaRPr lang="en-US"/>
        </a:p>
      </dgm:t>
    </dgm:pt>
    <dgm:pt modelId="{B860E941-D46B-4DFA-9060-4E4D4D103068}" type="pres">
      <dgm:prSet presAssocID="{CFEE7CC5-32FC-40B6-8C82-619F37CDEE80}" presName="text0" presStyleLbl="node1" presStyleIdx="2" presStyleCnt="4" custScaleX="152472" custScaleY="136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4924F-C15A-4BEC-8801-BBE8C549E680}" type="pres">
      <dgm:prSet presAssocID="{5F8A4462-9614-45A9-A72F-E00DA5ED5E0F}" presName="Name56" presStyleLbl="parChTrans1D2" presStyleIdx="2" presStyleCnt="3"/>
      <dgm:spPr/>
      <dgm:t>
        <a:bodyPr/>
        <a:lstStyle/>
        <a:p>
          <a:endParaRPr lang="en-US"/>
        </a:p>
      </dgm:t>
    </dgm:pt>
    <dgm:pt modelId="{3C249D27-BA4A-4C21-907F-164898BB05FB}" type="pres">
      <dgm:prSet presAssocID="{816FFE74-F1E8-483B-A37C-E58018E71057}" presName="text0" presStyleLbl="node1" presStyleIdx="3" presStyleCnt="4" custScaleX="158273" custScaleY="141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5F1A2E-3E60-441D-8709-08C379CEF1EF}" type="presOf" srcId="{5F8A4462-9614-45A9-A72F-E00DA5ED5E0F}" destId="{D8F4924F-C15A-4BEC-8801-BBE8C549E680}" srcOrd="0" destOrd="0" presId="urn:microsoft.com/office/officeart/2008/layout/RadialCluster"/>
    <dgm:cxn modelId="{C27BF58D-DAE5-4A4E-8EE0-A5887C433C60}" srcId="{EE6B292A-1CE7-48F0-81CE-5AC9B3D359B9}" destId="{0EECA1AE-26F8-43B7-91D8-27FBF57E520D}" srcOrd="0" destOrd="0" parTransId="{E7093C66-63F4-491F-947D-DBCC88C2C3D6}" sibTransId="{FBCC7657-FDE1-496F-B0FC-CD986863BFB1}"/>
    <dgm:cxn modelId="{EAADE088-CD1F-458E-8FCF-A44553AA65F7}" srcId="{3C1190E7-7200-4F44-8EB9-255E46EBE458}" destId="{EE6B292A-1CE7-48F0-81CE-5AC9B3D359B9}" srcOrd="0" destOrd="0" parTransId="{241CAF4D-123A-4418-859E-9A19257A8EBB}" sibTransId="{C0FAE957-CE85-48AC-B4AC-B5E4024B7220}"/>
    <dgm:cxn modelId="{08AD77C0-D06E-4D80-B5E0-889EA1BE413D}" type="presOf" srcId="{E7093C66-63F4-491F-947D-DBCC88C2C3D6}" destId="{9E1FF72B-A2FC-441A-8986-23FE858E271B}" srcOrd="0" destOrd="0" presId="urn:microsoft.com/office/officeart/2008/layout/RadialCluster"/>
    <dgm:cxn modelId="{98061FF6-B28B-4629-BF77-022D2D9E3278}" srcId="{EE6B292A-1CE7-48F0-81CE-5AC9B3D359B9}" destId="{CFEE7CC5-32FC-40B6-8C82-619F37CDEE80}" srcOrd="1" destOrd="0" parTransId="{FF6169C2-126C-455E-A906-966EBCE95895}" sibTransId="{91332277-3B59-4623-A3BA-09CE803061A3}"/>
    <dgm:cxn modelId="{6031EC25-F399-4884-B304-907EEEEF01D3}" type="presOf" srcId="{816FFE74-F1E8-483B-A37C-E58018E71057}" destId="{3C249D27-BA4A-4C21-907F-164898BB05FB}" srcOrd="0" destOrd="0" presId="urn:microsoft.com/office/officeart/2008/layout/RadialCluster"/>
    <dgm:cxn modelId="{28023F79-52E0-4028-A44B-2060D7863D47}" type="presOf" srcId="{0EECA1AE-26F8-43B7-91D8-27FBF57E520D}" destId="{78E2F641-3D9E-4FC4-B115-41F921887A75}" srcOrd="0" destOrd="0" presId="urn:microsoft.com/office/officeart/2008/layout/RadialCluster"/>
    <dgm:cxn modelId="{EDEFC6FD-8204-4056-9C1B-A9EDCD126E5C}" type="presOf" srcId="{CFEE7CC5-32FC-40B6-8C82-619F37CDEE80}" destId="{B860E941-D46B-4DFA-9060-4E4D4D103068}" srcOrd="0" destOrd="0" presId="urn:microsoft.com/office/officeart/2008/layout/RadialCluster"/>
    <dgm:cxn modelId="{4FF02E64-3A3B-483E-A6A8-2248A512A8FC}" type="presOf" srcId="{FF6169C2-126C-455E-A906-966EBCE95895}" destId="{79E62048-CCF6-4CC4-86DE-E3187AA775AB}" srcOrd="0" destOrd="0" presId="urn:microsoft.com/office/officeart/2008/layout/RadialCluster"/>
    <dgm:cxn modelId="{6216C634-9D91-4C2D-9661-FA635A9F17CA}" type="presOf" srcId="{3C1190E7-7200-4F44-8EB9-255E46EBE458}" destId="{840525EC-41BD-4F7E-9849-84C86092B64F}" srcOrd="0" destOrd="0" presId="urn:microsoft.com/office/officeart/2008/layout/RadialCluster"/>
    <dgm:cxn modelId="{DB6E622C-F9FA-4741-B953-3307A0D68C61}" type="presOf" srcId="{EE6B292A-1CE7-48F0-81CE-5AC9B3D359B9}" destId="{EE068FD8-769D-47B9-9753-FD91CB170500}" srcOrd="0" destOrd="0" presId="urn:microsoft.com/office/officeart/2008/layout/RadialCluster"/>
    <dgm:cxn modelId="{39087536-D563-47FB-92E0-FA4C4D29B6B5}" srcId="{EE6B292A-1CE7-48F0-81CE-5AC9B3D359B9}" destId="{816FFE74-F1E8-483B-A37C-E58018E71057}" srcOrd="2" destOrd="0" parTransId="{5F8A4462-9614-45A9-A72F-E00DA5ED5E0F}" sibTransId="{F0957A13-9BAC-4B9B-9AE7-36CA30B42F7E}"/>
    <dgm:cxn modelId="{74FEB93D-8522-4E42-8647-387C5D9B15F2}" type="presParOf" srcId="{840525EC-41BD-4F7E-9849-84C86092B64F}" destId="{74FC85EC-6AD6-4097-BEC2-CB888DE4F5E7}" srcOrd="0" destOrd="0" presId="urn:microsoft.com/office/officeart/2008/layout/RadialCluster"/>
    <dgm:cxn modelId="{35E9A26C-54D4-4297-A0D6-45A3C540853C}" type="presParOf" srcId="{74FC85EC-6AD6-4097-BEC2-CB888DE4F5E7}" destId="{EE068FD8-769D-47B9-9753-FD91CB170500}" srcOrd="0" destOrd="0" presId="urn:microsoft.com/office/officeart/2008/layout/RadialCluster"/>
    <dgm:cxn modelId="{3E1C4409-35BA-498E-AEDB-0FF9424E8E47}" type="presParOf" srcId="{74FC85EC-6AD6-4097-BEC2-CB888DE4F5E7}" destId="{9E1FF72B-A2FC-441A-8986-23FE858E271B}" srcOrd="1" destOrd="0" presId="urn:microsoft.com/office/officeart/2008/layout/RadialCluster"/>
    <dgm:cxn modelId="{4141DA73-C838-4F39-9EAE-9A79D34E393F}" type="presParOf" srcId="{74FC85EC-6AD6-4097-BEC2-CB888DE4F5E7}" destId="{78E2F641-3D9E-4FC4-B115-41F921887A75}" srcOrd="2" destOrd="0" presId="urn:microsoft.com/office/officeart/2008/layout/RadialCluster"/>
    <dgm:cxn modelId="{FA5C5440-0FA5-4CBD-AEE5-636C2CFF28F9}" type="presParOf" srcId="{74FC85EC-6AD6-4097-BEC2-CB888DE4F5E7}" destId="{79E62048-CCF6-4CC4-86DE-E3187AA775AB}" srcOrd="3" destOrd="0" presId="urn:microsoft.com/office/officeart/2008/layout/RadialCluster"/>
    <dgm:cxn modelId="{C5861D13-78AF-44DB-A1C5-B5369E918EF2}" type="presParOf" srcId="{74FC85EC-6AD6-4097-BEC2-CB888DE4F5E7}" destId="{B860E941-D46B-4DFA-9060-4E4D4D103068}" srcOrd="4" destOrd="0" presId="urn:microsoft.com/office/officeart/2008/layout/RadialCluster"/>
    <dgm:cxn modelId="{ECDF7126-5D07-4E23-9F48-3CFF123D78B4}" type="presParOf" srcId="{74FC85EC-6AD6-4097-BEC2-CB888DE4F5E7}" destId="{D8F4924F-C15A-4BEC-8801-BBE8C549E680}" srcOrd="5" destOrd="0" presId="urn:microsoft.com/office/officeart/2008/layout/RadialCluster"/>
    <dgm:cxn modelId="{CD685F7F-9527-4232-8BD0-A0038857B5B6}" type="presParOf" srcId="{74FC85EC-6AD6-4097-BEC2-CB888DE4F5E7}" destId="{3C249D27-BA4A-4C21-907F-164898BB05FB}" srcOrd="6" destOrd="0" presId="urn:microsoft.com/office/officeart/2008/layout/RadialCluster"/>
  </dgm:cxnLst>
  <dgm:bg>
    <a:solidFill>
      <a:schemeClr val="bg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AB584-B288-4AB2-8DF9-F28C55303476}">
      <dsp:nvSpPr>
        <dsp:cNvPr id="0" name=""/>
        <dsp:cNvSpPr/>
      </dsp:nvSpPr>
      <dsp:spPr>
        <a:xfrm>
          <a:off x="1991687" y="1305887"/>
          <a:ext cx="991850" cy="991850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0033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FF0000"/>
              </a:solidFill>
            </a:rPr>
            <a:t>انواع پول</a:t>
          </a:r>
          <a:endParaRPr lang="en-US" sz="2800" b="1" kern="1200" dirty="0">
            <a:solidFill>
              <a:srgbClr val="FF0000"/>
            </a:solidFill>
          </a:endParaRPr>
        </a:p>
      </dsp:txBody>
      <dsp:txXfrm>
        <a:off x="2136940" y="1451140"/>
        <a:ext cx="701344" cy="701344"/>
      </dsp:txXfrm>
    </dsp:sp>
    <dsp:sp modelId="{48924CEF-6DF9-49EE-835F-48242862BB6F}">
      <dsp:nvSpPr>
        <dsp:cNvPr id="0" name=""/>
        <dsp:cNvSpPr/>
      </dsp:nvSpPr>
      <dsp:spPr>
        <a:xfrm rot="16206129">
          <a:off x="2339228" y="1138410"/>
          <a:ext cx="299070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299070" y="17942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481286" y="1148876"/>
        <a:ext cx="14953" cy="14953"/>
      </dsp:txXfrm>
    </dsp:sp>
    <dsp:sp modelId="{AB0DBB7C-A3A8-4526-8F25-CA88BBD7F19F}">
      <dsp:nvSpPr>
        <dsp:cNvPr id="0" name=""/>
        <dsp:cNvSpPr/>
      </dsp:nvSpPr>
      <dsp:spPr>
        <a:xfrm>
          <a:off x="1993988" y="14967"/>
          <a:ext cx="991850" cy="991850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solidFill>
                <a:srgbClr val="002060"/>
              </a:solidFill>
            </a:rPr>
            <a:t>سیاه</a:t>
          </a:r>
          <a:endParaRPr lang="en-US" sz="3600" kern="1200" dirty="0">
            <a:solidFill>
              <a:srgbClr val="002060"/>
            </a:solidFill>
          </a:endParaRPr>
        </a:p>
      </dsp:txBody>
      <dsp:txXfrm>
        <a:off x="2139241" y="160220"/>
        <a:ext cx="701344" cy="701344"/>
      </dsp:txXfrm>
    </dsp:sp>
    <dsp:sp modelId="{FC3C4167-0B82-4958-AD73-1E5F36F77B71}">
      <dsp:nvSpPr>
        <dsp:cNvPr id="0" name=""/>
        <dsp:cNvSpPr/>
      </dsp:nvSpPr>
      <dsp:spPr>
        <a:xfrm>
          <a:off x="2983537" y="1783870"/>
          <a:ext cx="299018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299018" y="17942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25571" y="1794337"/>
        <a:ext cx="14950" cy="14950"/>
      </dsp:txXfrm>
    </dsp:sp>
    <dsp:sp modelId="{2764DCB1-87E0-4901-83A7-41685B1F7DA0}">
      <dsp:nvSpPr>
        <dsp:cNvPr id="0" name=""/>
        <dsp:cNvSpPr/>
      </dsp:nvSpPr>
      <dsp:spPr>
        <a:xfrm>
          <a:off x="3282556" y="1305887"/>
          <a:ext cx="991850" cy="991850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solidFill>
                <a:srgbClr val="002060"/>
              </a:solidFill>
            </a:rPr>
            <a:t>خونین</a:t>
          </a:r>
          <a:endParaRPr lang="en-US" sz="2500" b="1" kern="1200" dirty="0">
            <a:solidFill>
              <a:srgbClr val="002060"/>
            </a:solidFill>
          </a:endParaRPr>
        </a:p>
      </dsp:txBody>
      <dsp:txXfrm>
        <a:off x="3427809" y="1451140"/>
        <a:ext cx="701344" cy="701344"/>
      </dsp:txXfrm>
    </dsp:sp>
    <dsp:sp modelId="{E3A96607-D8E1-4758-AAE6-88BDAAB145DF}">
      <dsp:nvSpPr>
        <dsp:cNvPr id="0" name=""/>
        <dsp:cNvSpPr/>
      </dsp:nvSpPr>
      <dsp:spPr>
        <a:xfrm rot="5400000">
          <a:off x="2338103" y="2429305"/>
          <a:ext cx="299018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299018" y="17942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480137" y="2439771"/>
        <a:ext cx="14950" cy="14950"/>
      </dsp:txXfrm>
    </dsp:sp>
    <dsp:sp modelId="{575974F7-DE97-41C7-80BD-E59909B9C89A}">
      <dsp:nvSpPr>
        <dsp:cNvPr id="0" name=""/>
        <dsp:cNvSpPr/>
      </dsp:nvSpPr>
      <dsp:spPr>
        <a:xfrm>
          <a:off x="1991687" y="2596756"/>
          <a:ext cx="991850" cy="991850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solidFill>
                <a:srgbClr val="002060"/>
              </a:solidFill>
            </a:rPr>
            <a:t>خاکستری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2136940" y="2742009"/>
        <a:ext cx="701344" cy="701344"/>
      </dsp:txXfrm>
    </dsp:sp>
    <dsp:sp modelId="{BF9A490F-65AA-4D30-8838-0157F4D645BE}">
      <dsp:nvSpPr>
        <dsp:cNvPr id="0" name=""/>
        <dsp:cNvSpPr/>
      </dsp:nvSpPr>
      <dsp:spPr>
        <a:xfrm rot="10800000">
          <a:off x="1692668" y="1783870"/>
          <a:ext cx="299018" cy="35884"/>
        </a:xfrm>
        <a:custGeom>
          <a:avLst/>
          <a:gdLst/>
          <a:ahLst/>
          <a:cxnLst/>
          <a:rect l="0" t="0" r="0" b="0"/>
          <a:pathLst>
            <a:path>
              <a:moveTo>
                <a:pt x="0" y="17942"/>
              </a:moveTo>
              <a:lnTo>
                <a:pt x="299018" y="17942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1834702" y="1794337"/>
        <a:ext cx="14950" cy="14950"/>
      </dsp:txXfrm>
    </dsp:sp>
    <dsp:sp modelId="{A7AB225A-52F9-40F5-89CC-E52EA26D761B}">
      <dsp:nvSpPr>
        <dsp:cNvPr id="0" name=""/>
        <dsp:cNvSpPr/>
      </dsp:nvSpPr>
      <dsp:spPr>
        <a:xfrm>
          <a:off x="700817" y="1305887"/>
          <a:ext cx="991850" cy="991850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rgbClr val="002060"/>
              </a:solidFill>
            </a:rPr>
            <a:t>سفید</a:t>
          </a:r>
          <a:endParaRPr lang="en-US" sz="3200" kern="1200" dirty="0">
            <a:solidFill>
              <a:srgbClr val="002060"/>
            </a:solidFill>
          </a:endParaRPr>
        </a:p>
      </dsp:txBody>
      <dsp:txXfrm>
        <a:off x="846070" y="1451140"/>
        <a:ext cx="701344" cy="7013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AB584-B288-4AB2-8DF9-F28C55303476}">
      <dsp:nvSpPr>
        <dsp:cNvPr id="0" name=""/>
        <dsp:cNvSpPr/>
      </dsp:nvSpPr>
      <dsp:spPr>
        <a:xfrm>
          <a:off x="2584799" y="1305771"/>
          <a:ext cx="992082" cy="992082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پول شویی</a:t>
          </a:r>
          <a:endParaRPr lang="en-US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730086" y="1451058"/>
        <a:ext cx="701508" cy="701508"/>
      </dsp:txXfrm>
    </dsp:sp>
    <dsp:sp modelId="{48924CEF-6DF9-49EE-835F-48242862BB6F}">
      <dsp:nvSpPr>
        <dsp:cNvPr id="0" name=""/>
        <dsp:cNvSpPr/>
      </dsp:nvSpPr>
      <dsp:spPr>
        <a:xfrm rot="16206129">
          <a:off x="2931918" y="1141287"/>
          <a:ext cx="300148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300148" y="14410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074489" y="1148194"/>
        <a:ext cx="15007" cy="15007"/>
      </dsp:txXfrm>
    </dsp:sp>
    <dsp:sp modelId="{AB0DBB7C-A3A8-4526-8F25-CA88BBD7F19F}">
      <dsp:nvSpPr>
        <dsp:cNvPr id="0" name=""/>
        <dsp:cNvSpPr/>
      </dsp:nvSpPr>
      <dsp:spPr>
        <a:xfrm>
          <a:off x="2283040" y="13542"/>
          <a:ext cx="1600208" cy="99208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2060"/>
              </a:solidFill>
            </a:rPr>
            <a:t>داخل مرزها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2517385" y="158829"/>
        <a:ext cx="1131518" cy="701508"/>
      </dsp:txXfrm>
    </dsp:sp>
    <dsp:sp modelId="{FC3C4167-0B82-4958-AD73-1E5F36F77B71}">
      <dsp:nvSpPr>
        <dsp:cNvPr id="0" name=""/>
        <dsp:cNvSpPr/>
      </dsp:nvSpPr>
      <dsp:spPr>
        <a:xfrm rot="8127">
          <a:off x="3576880" y="1788936"/>
          <a:ext cx="306378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306378" y="14410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722409" y="1795687"/>
        <a:ext cx="15318" cy="15318"/>
      </dsp:txXfrm>
    </dsp:sp>
    <dsp:sp modelId="{2764DCB1-87E0-4901-83A7-41685B1F7DA0}">
      <dsp:nvSpPr>
        <dsp:cNvPr id="0" name=""/>
        <dsp:cNvSpPr/>
      </dsp:nvSpPr>
      <dsp:spPr>
        <a:xfrm>
          <a:off x="3883250" y="1309692"/>
          <a:ext cx="1712145" cy="99208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2060"/>
              </a:solidFill>
            </a:rPr>
            <a:t>ورودی به  داخل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4133988" y="1454979"/>
        <a:ext cx="1210669" cy="701508"/>
      </dsp:txXfrm>
    </dsp:sp>
    <dsp:sp modelId="{E3A96607-D8E1-4758-AAE6-88BDAAB145DF}">
      <dsp:nvSpPr>
        <dsp:cNvPr id="0" name=""/>
        <dsp:cNvSpPr/>
      </dsp:nvSpPr>
      <dsp:spPr>
        <a:xfrm rot="5400000">
          <a:off x="2930792" y="2433491"/>
          <a:ext cx="300097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300097" y="14410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073338" y="2440399"/>
        <a:ext cx="15004" cy="15004"/>
      </dsp:txXfrm>
    </dsp:sp>
    <dsp:sp modelId="{575974F7-DE97-41C7-80BD-E59909B9C89A}">
      <dsp:nvSpPr>
        <dsp:cNvPr id="0" name=""/>
        <dsp:cNvSpPr/>
      </dsp:nvSpPr>
      <dsp:spPr>
        <a:xfrm>
          <a:off x="2189261" y="2597951"/>
          <a:ext cx="1783158" cy="99208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2060"/>
              </a:solidFill>
            </a:rPr>
            <a:t>خارج از مرز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2450398" y="2743238"/>
        <a:ext cx="1260884" cy="701508"/>
      </dsp:txXfrm>
    </dsp:sp>
    <dsp:sp modelId="{BF9A490F-65AA-4D30-8838-0157F4D645BE}">
      <dsp:nvSpPr>
        <dsp:cNvPr id="0" name=""/>
        <dsp:cNvSpPr/>
      </dsp:nvSpPr>
      <dsp:spPr>
        <a:xfrm rot="10791576">
          <a:off x="2303533" y="1788962"/>
          <a:ext cx="281268" cy="28820"/>
        </a:xfrm>
        <a:custGeom>
          <a:avLst/>
          <a:gdLst/>
          <a:ahLst/>
          <a:cxnLst/>
          <a:rect l="0" t="0" r="0" b="0"/>
          <a:pathLst>
            <a:path>
              <a:moveTo>
                <a:pt x="0" y="14410"/>
              </a:moveTo>
              <a:lnTo>
                <a:pt x="281268" y="14410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437135" y="1796340"/>
        <a:ext cx="14063" cy="14063"/>
      </dsp:txXfrm>
    </dsp:sp>
    <dsp:sp modelId="{A7AB225A-52F9-40F5-89CC-E52EA26D761B}">
      <dsp:nvSpPr>
        <dsp:cNvPr id="0" name=""/>
        <dsp:cNvSpPr/>
      </dsp:nvSpPr>
      <dsp:spPr>
        <a:xfrm>
          <a:off x="660057" y="1309689"/>
          <a:ext cx="1643483" cy="992082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2060"/>
              </a:solidFill>
            </a:rPr>
            <a:t>خروج از مرز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900740" y="1454976"/>
        <a:ext cx="1162117" cy="7015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BB17F-16F1-4300-B9FE-2A512C793D11}">
      <dsp:nvSpPr>
        <dsp:cNvPr id="0" name=""/>
        <dsp:cNvSpPr/>
      </dsp:nvSpPr>
      <dsp:spPr>
        <a:xfrm>
          <a:off x="1144810" y="0"/>
          <a:ext cx="1935958" cy="193625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6B92A-8853-4DA8-9A9F-5FC3CB999737}">
      <dsp:nvSpPr>
        <dsp:cNvPr id="0" name=""/>
        <dsp:cNvSpPr/>
      </dsp:nvSpPr>
      <dsp:spPr>
        <a:xfrm>
          <a:off x="1572721" y="699046"/>
          <a:ext cx="1075775" cy="537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b="1" kern="1200" dirty="0" smtClean="0">
              <a:solidFill>
                <a:srgbClr val="002060"/>
              </a:solidFill>
            </a:rPr>
            <a:t>انتقال</a:t>
          </a:r>
          <a:endParaRPr lang="en-US" sz="3700" b="1" kern="1200" dirty="0">
            <a:solidFill>
              <a:srgbClr val="002060"/>
            </a:solidFill>
          </a:endParaRPr>
        </a:p>
      </dsp:txBody>
      <dsp:txXfrm>
        <a:off x="1572721" y="699046"/>
        <a:ext cx="1075775" cy="537758"/>
      </dsp:txXfrm>
    </dsp:sp>
    <dsp:sp modelId="{9031F9FE-17F6-4D45-9579-FD8F4589F9D4}">
      <dsp:nvSpPr>
        <dsp:cNvPr id="0" name=""/>
        <dsp:cNvSpPr/>
      </dsp:nvSpPr>
      <dsp:spPr>
        <a:xfrm>
          <a:off x="607105" y="1112521"/>
          <a:ext cx="1935958" cy="193625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160B2-AE5B-4F0A-A5BF-AD416B4D5F53}">
      <dsp:nvSpPr>
        <dsp:cNvPr id="0" name=""/>
        <dsp:cNvSpPr/>
      </dsp:nvSpPr>
      <dsp:spPr>
        <a:xfrm>
          <a:off x="1037197" y="1818002"/>
          <a:ext cx="1075775" cy="537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2060"/>
              </a:solidFill>
            </a:rPr>
            <a:t>پنهان سازی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1037197" y="1818002"/>
        <a:ext cx="1075775" cy="537758"/>
      </dsp:txXfrm>
    </dsp:sp>
    <dsp:sp modelId="{662088BE-7B04-41D5-B9A4-AFFB6CB4E34D}">
      <dsp:nvSpPr>
        <dsp:cNvPr id="0" name=""/>
        <dsp:cNvSpPr/>
      </dsp:nvSpPr>
      <dsp:spPr>
        <a:xfrm>
          <a:off x="1282600" y="2358174"/>
          <a:ext cx="1663288" cy="166395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F9E85-59CC-4107-902C-19F8E7B88815}">
      <dsp:nvSpPr>
        <dsp:cNvPr id="0" name=""/>
        <dsp:cNvSpPr/>
      </dsp:nvSpPr>
      <dsp:spPr>
        <a:xfrm>
          <a:off x="1575266" y="2938568"/>
          <a:ext cx="1075775" cy="537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rgbClr val="002060"/>
              </a:solidFill>
            </a:rPr>
            <a:t>استفاده مجدد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1575266" y="2938568"/>
        <a:ext cx="1075775" cy="537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68FD8-769D-47B9-9753-FD91CB170500}">
      <dsp:nvSpPr>
        <dsp:cNvPr id="0" name=""/>
        <dsp:cNvSpPr/>
      </dsp:nvSpPr>
      <dsp:spPr>
        <a:xfrm>
          <a:off x="2268726" y="2105436"/>
          <a:ext cx="1565395" cy="135041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/>
              </a:solidFill>
              <a:cs typeface="B Nazanin" pitchFamily="2" charset="-78"/>
            </a:rPr>
            <a:t>روش های پول شویی</a:t>
          </a:r>
          <a:endParaRPr lang="en-US" sz="24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2334648" y="2171358"/>
        <a:ext cx="1433551" cy="1218575"/>
      </dsp:txXfrm>
    </dsp:sp>
    <dsp:sp modelId="{9E1FF72B-A2FC-441A-8986-23FE858E271B}">
      <dsp:nvSpPr>
        <dsp:cNvPr id="0" name=""/>
        <dsp:cNvSpPr/>
      </dsp:nvSpPr>
      <dsp:spPr>
        <a:xfrm rot="16098329">
          <a:off x="2666252" y="1750884"/>
          <a:ext cx="7094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941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2F641-3D9E-4FC4-B115-41F921887A75}">
      <dsp:nvSpPr>
        <dsp:cNvPr id="0" name=""/>
        <dsp:cNvSpPr/>
      </dsp:nvSpPr>
      <dsp:spPr>
        <a:xfrm>
          <a:off x="2212180" y="54801"/>
          <a:ext cx="1556895" cy="134153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i="0" kern="1200" dirty="0" smtClean="0">
              <a:solidFill>
                <a:schemeClr val="tx1"/>
              </a:solidFill>
              <a:cs typeface="B Nazanin" pitchFamily="2" charset="-78"/>
            </a:rPr>
            <a:t>نظام بانکی</a:t>
          </a:r>
          <a:endParaRPr lang="en-US" sz="2400" b="1" i="0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2277668" y="120289"/>
        <a:ext cx="1425919" cy="1210554"/>
      </dsp:txXfrm>
    </dsp:sp>
    <dsp:sp modelId="{79E62048-CCF6-4CC4-86DE-E3187AA775AB}">
      <dsp:nvSpPr>
        <dsp:cNvPr id="0" name=""/>
        <dsp:cNvSpPr/>
      </dsp:nvSpPr>
      <dsp:spPr>
        <a:xfrm rot="1989613">
          <a:off x="3804194" y="3392569"/>
          <a:ext cx="3675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53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0E941-D46B-4DFA-9060-4E4D4D103068}">
      <dsp:nvSpPr>
        <dsp:cNvPr id="0" name=""/>
        <dsp:cNvSpPr/>
      </dsp:nvSpPr>
      <dsp:spPr>
        <a:xfrm>
          <a:off x="4141798" y="3319641"/>
          <a:ext cx="1434433" cy="128413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/>
              </a:solidFill>
              <a:cs typeface="B Nazanin" pitchFamily="2" charset="-78"/>
            </a:rPr>
            <a:t>موسسات مالی</a:t>
          </a:r>
          <a:endParaRPr lang="en-US" sz="24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4204484" y="3382327"/>
        <a:ext cx="1309061" cy="1158761"/>
      </dsp:txXfrm>
    </dsp:sp>
    <dsp:sp modelId="{D8F4924F-C15A-4BEC-8801-BBE8C549E680}">
      <dsp:nvSpPr>
        <dsp:cNvPr id="0" name=""/>
        <dsp:cNvSpPr/>
      </dsp:nvSpPr>
      <dsp:spPr>
        <a:xfrm rot="8911481">
          <a:off x="1832070" y="3382868"/>
          <a:ext cx="4713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133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49D27-BA4A-4C21-907F-164898BB05FB}">
      <dsp:nvSpPr>
        <dsp:cNvPr id="0" name=""/>
        <dsp:cNvSpPr/>
      </dsp:nvSpPr>
      <dsp:spPr>
        <a:xfrm>
          <a:off x="377736" y="3297698"/>
          <a:ext cx="1489008" cy="1328021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solidFill>
                <a:schemeClr val="tx1"/>
              </a:solidFill>
              <a:cs typeface="B Nazanin" pitchFamily="2" charset="-78"/>
            </a:rPr>
            <a:t>موسسات اقتصادی</a:t>
          </a:r>
          <a:endParaRPr lang="en-US" sz="2400" b="1" kern="1200" dirty="0">
            <a:solidFill>
              <a:schemeClr val="tx1"/>
            </a:solidFill>
            <a:cs typeface="B Nazanin" pitchFamily="2" charset="-78"/>
          </a:endParaRPr>
        </a:p>
      </dsp:txBody>
      <dsp:txXfrm>
        <a:off x="442565" y="3362527"/>
        <a:ext cx="1359350" cy="1198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EEF6CB-C50F-488A-99E7-79215D4B1CC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89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10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11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4836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B620E-02E7-46B6-8DE9-A630CFA9B0DC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2441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14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15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16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17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18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19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20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21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22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23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24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876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25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1019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26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27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3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4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5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6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4325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7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270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8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fld id="{0A53C477-038F-4BB3-ABF6-9AC96926A5C7}" type="slidenum">
              <a:rPr lang="en-GB" altLang="en-US" sz="1200" b="0">
                <a:solidFill>
                  <a:schemeClr val="tx1"/>
                </a:solidFill>
              </a:rPr>
              <a:pPr/>
              <a:t>9</a:t>
            </a:fld>
            <a:endParaRPr lang="en-GB" altLang="en-US" sz="1200" b="0" dirty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32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www.company.com</a:t>
            </a:r>
            <a:endParaRPr lang="fr-FR" alt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11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92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249493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7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3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5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7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11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120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24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295400" y="1752600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400175"/>
            <a:ext cx="7315200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1336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edit Master text styles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FR" altLang="en-US" smtClean="0"/>
              <a:t>Fourth level</a:t>
            </a:r>
          </a:p>
          <a:p>
            <a:pPr lvl="4"/>
            <a:r>
              <a:rPr lang="fr-FR" altLang="en-US" smtClean="0"/>
              <a:t>Fifth level</a:t>
            </a:r>
          </a:p>
        </p:txBody>
      </p:sp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www.company.com</a:t>
            </a:r>
            <a:endParaRPr lang="fr-FR" altLang="en-US" dirty="0"/>
          </a:p>
        </p:txBody>
      </p:sp>
      <p:sp>
        <p:nvSpPr>
          <p:cNvPr id="1031" name="Oval 23"/>
          <p:cNvSpPr>
            <a:spLocks noChangeArrowheads="1"/>
          </p:cNvSpPr>
          <p:nvPr userDrawn="1"/>
        </p:nvSpPr>
        <p:spPr bwMode="auto">
          <a:xfrm>
            <a:off x="143351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2" name="Oval 24"/>
          <p:cNvSpPr>
            <a:spLocks noChangeArrowheads="1"/>
          </p:cNvSpPr>
          <p:nvPr userDrawn="1"/>
        </p:nvSpPr>
        <p:spPr bwMode="auto">
          <a:xfrm>
            <a:off x="219392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3" name="Oval 25"/>
          <p:cNvSpPr>
            <a:spLocks noChangeArrowheads="1"/>
          </p:cNvSpPr>
          <p:nvPr userDrawn="1"/>
        </p:nvSpPr>
        <p:spPr bwMode="auto">
          <a:xfrm>
            <a:off x="295433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4" name="Oval 26"/>
          <p:cNvSpPr>
            <a:spLocks noChangeArrowheads="1"/>
          </p:cNvSpPr>
          <p:nvPr userDrawn="1"/>
        </p:nvSpPr>
        <p:spPr bwMode="auto">
          <a:xfrm>
            <a:off x="371475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5" name="Oval 27"/>
          <p:cNvSpPr>
            <a:spLocks noChangeArrowheads="1"/>
          </p:cNvSpPr>
          <p:nvPr userDrawn="1"/>
        </p:nvSpPr>
        <p:spPr bwMode="auto">
          <a:xfrm>
            <a:off x="4475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6" name="Oval 28"/>
          <p:cNvSpPr>
            <a:spLocks noChangeArrowheads="1"/>
          </p:cNvSpPr>
          <p:nvPr userDrawn="1"/>
        </p:nvSpPr>
        <p:spPr bwMode="auto">
          <a:xfrm>
            <a:off x="5237163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7" name="Oval 29"/>
          <p:cNvSpPr>
            <a:spLocks noChangeArrowheads="1"/>
          </p:cNvSpPr>
          <p:nvPr userDrawn="1"/>
        </p:nvSpPr>
        <p:spPr bwMode="auto">
          <a:xfrm>
            <a:off x="5997575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8" name="Oval 30"/>
          <p:cNvSpPr>
            <a:spLocks noChangeArrowheads="1"/>
          </p:cNvSpPr>
          <p:nvPr userDrawn="1"/>
        </p:nvSpPr>
        <p:spPr bwMode="auto">
          <a:xfrm>
            <a:off x="6757988" y="6159500"/>
            <a:ext cx="65087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39" name="Oval 31"/>
          <p:cNvSpPr>
            <a:spLocks noChangeArrowheads="1"/>
          </p:cNvSpPr>
          <p:nvPr userDrawn="1"/>
        </p:nvSpPr>
        <p:spPr bwMode="auto">
          <a:xfrm>
            <a:off x="7518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  <p:sp>
        <p:nvSpPr>
          <p:cNvPr id="1040" name="Oval 32"/>
          <p:cNvSpPr>
            <a:spLocks noChangeArrowheads="1"/>
          </p:cNvSpPr>
          <p:nvPr userDrawn="1"/>
        </p:nvSpPr>
        <p:spPr bwMode="auto">
          <a:xfrm>
            <a:off x="8280400" y="6159500"/>
            <a:ext cx="65088" cy="65088"/>
          </a:xfrm>
          <a:prstGeom prst="ellipse">
            <a:avLst/>
          </a:prstGeom>
          <a:solidFill>
            <a:srgbClr val="BDD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90374" y="1721518"/>
            <a:ext cx="2628449" cy="38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293416" y="1988492"/>
            <a:ext cx="6912768" cy="13647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sz="6000" b="1" u="sng" smtClean="0">
                <a:solidFill>
                  <a:schemeClr val="tx1"/>
                </a:solidFill>
              </a:rPr>
              <a:t>پول شویی</a:t>
            </a:r>
            <a:endParaRPr lang="fa-IR" sz="6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24100"/>
            <a:ext cx="2829892" cy="22477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17900" y="959445"/>
            <a:ext cx="5295900" cy="88322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 rtl="1"/>
            <a:r>
              <a:rPr lang="fa-IR" sz="3600" b="1" i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رابطه پول شویی با جرم</a:t>
            </a:r>
            <a:br>
              <a:rPr lang="fa-IR" sz="3600" b="1" i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</a:br>
            <a:r>
              <a:rPr lang="fa-IR" b="1" i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فرایند پول شویی</a:t>
            </a:r>
            <a:endParaRPr lang="en-US" sz="3600" b="1" i="1" u="sng" dirty="0">
              <a:solidFill>
                <a:schemeClr val="tx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3746500" y="2145308"/>
            <a:ext cx="5263976" cy="402226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  </a:t>
            </a:r>
            <a:r>
              <a:rPr lang="fa-IR" sz="2800" dirty="0" smtClean="0">
                <a:cs typeface="B Nazanin" pitchFamily="2" charset="-78"/>
              </a:rPr>
              <a:t>وقوع جرم ( سازمان یافته</a:t>
            </a:r>
            <a:r>
              <a:rPr lang="en-US" sz="2800" dirty="0" smtClean="0">
                <a:cs typeface="B Nazanin" pitchFamily="2" charset="-78"/>
              </a:rPr>
              <a:t>/</a:t>
            </a:r>
            <a:r>
              <a:rPr lang="fa-IR" sz="2800" dirty="0" smtClean="0">
                <a:cs typeface="B Nazanin" pitchFamily="2" charset="-78"/>
              </a:rPr>
              <a:t>غیرسازمان یافته )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</a:t>
            </a:r>
          </a:p>
          <a:p>
            <a:pPr marL="0" indent="0" algn="r" rtl="1">
              <a:buNone/>
            </a:pPr>
            <a:endParaRPr lang="fa-IR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                </a:t>
            </a:r>
            <a:r>
              <a:rPr lang="en-US" dirty="0" smtClean="0">
                <a:cs typeface="B Nazanin" pitchFamily="2" charset="-78"/>
              </a:rPr>
              <a:t>       </a:t>
            </a:r>
            <a:r>
              <a:rPr lang="fa-IR" sz="2800" dirty="0" smtClean="0">
                <a:cs typeface="B Nazanin" pitchFamily="2" charset="-78"/>
              </a:rPr>
              <a:t>کسب درآمد </a:t>
            </a:r>
            <a:endParaRPr lang="en-US" sz="2800" dirty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2800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dirty="0" smtClean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en-US" dirty="0">
                <a:cs typeface="B Nazanin" pitchFamily="2" charset="-78"/>
              </a:rPr>
              <a:t> </a:t>
            </a:r>
            <a:r>
              <a:rPr lang="en-US" dirty="0" smtClean="0">
                <a:cs typeface="B Nazanin" pitchFamily="2" charset="-78"/>
              </a:rPr>
              <a:t>            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انجام عملیات پول شویی</a:t>
            </a:r>
            <a:endParaRPr lang="fa-IR" sz="2800" dirty="0">
              <a:cs typeface="B Nazanin" pitchFamily="2" charset="-78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303288" y="2649364"/>
            <a:ext cx="242316" cy="9361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6290588" y="4084464"/>
            <a:ext cx="242316" cy="9361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2" descr="C:\Users\use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584" y="1345332"/>
            <a:ext cx="3888432" cy="43204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224016" y="2271657"/>
            <a:ext cx="3706192" cy="360381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200" b="1" dirty="0" smtClean="0">
                <a:solidFill>
                  <a:srgbClr val="003366"/>
                </a:solidFill>
              </a:rPr>
              <a:t>1</a:t>
            </a:r>
            <a:r>
              <a:rPr lang="fa-IR" sz="3200" b="1" dirty="0" smtClean="0">
                <a:solidFill>
                  <a:srgbClr val="FF0000"/>
                </a:solidFill>
              </a:rPr>
              <a:t>- </a:t>
            </a:r>
            <a:r>
              <a:rPr lang="fa-IR" sz="3200" b="1" u="sng" dirty="0" smtClean="0">
                <a:solidFill>
                  <a:srgbClr val="FF0000"/>
                </a:solidFill>
              </a:rPr>
              <a:t>جرایم پراکنده بی نظم.</a:t>
            </a:r>
          </a:p>
          <a:p>
            <a:pPr marL="0" indent="0" algn="r" rtl="1">
              <a:buNone/>
            </a:pPr>
            <a:r>
              <a:rPr lang="fa-IR" sz="3200" b="1" dirty="0" smtClean="0">
                <a:solidFill>
                  <a:srgbClr val="003366"/>
                </a:solidFill>
              </a:rPr>
              <a:t>2</a:t>
            </a:r>
            <a:r>
              <a:rPr lang="fa-IR" sz="3200" b="1" dirty="0" smtClean="0">
                <a:solidFill>
                  <a:srgbClr val="FF0000"/>
                </a:solidFill>
              </a:rPr>
              <a:t>- </a:t>
            </a:r>
            <a:r>
              <a:rPr lang="fa-IR" sz="3200" b="1" u="sng" dirty="0" smtClean="0">
                <a:solidFill>
                  <a:srgbClr val="FF0000"/>
                </a:solidFill>
              </a:rPr>
              <a:t>جرایم سازمان یافته</a:t>
            </a:r>
          </a:p>
          <a:p>
            <a:pPr marL="0" indent="0" algn="r" rtl="1">
              <a:buNone/>
            </a:pPr>
            <a:r>
              <a:rPr lang="fa-IR" sz="3200" b="1" dirty="0" smtClean="0">
                <a:solidFill>
                  <a:srgbClr val="FF0000"/>
                </a:solidFill>
              </a:rPr>
              <a:t>     </a:t>
            </a:r>
            <a:r>
              <a:rPr lang="fa-IR" sz="3200" b="1" u="sng" dirty="0" smtClean="0">
                <a:solidFill>
                  <a:srgbClr val="FF0000"/>
                </a:solidFill>
              </a:rPr>
              <a:t>در سطح ملی</a:t>
            </a:r>
            <a:r>
              <a:rPr lang="fa-IR" sz="3200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r" rtl="1">
              <a:buNone/>
            </a:pPr>
            <a:r>
              <a:rPr lang="fa-IR" sz="3200" b="1" dirty="0" smtClean="0">
                <a:solidFill>
                  <a:srgbClr val="003366"/>
                </a:solidFill>
              </a:rPr>
              <a:t>3</a:t>
            </a:r>
            <a:r>
              <a:rPr lang="fa-IR" sz="3200" b="1" dirty="0" smtClean="0">
                <a:solidFill>
                  <a:srgbClr val="FF0000"/>
                </a:solidFill>
              </a:rPr>
              <a:t>- </a:t>
            </a:r>
            <a:r>
              <a:rPr lang="fa-IR" sz="3200" b="1" u="sng" dirty="0" smtClean="0">
                <a:solidFill>
                  <a:srgbClr val="FF0000"/>
                </a:solidFill>
              </a:rPr>
              <a:t>جرایم سازمان یافت</a:t>
            </a:r>
          </a:p>
          <a:p>
            <a:pPr marL="0" indent="0" algn="r" rtl="1">
              <a:buNone/>
            </a:pPr>
            <a:r>
              <a:rPr lang="fa-IR" sz="3200" b="1" dirty="0" smtClean="0">
                <a:solidFill>
                  <a:srgbClr val="FF0000"/>
                </a:solidFill>
              </a:rPr>
              <a:t>    </a:t>
            </a:r>
            <a:r>
              <a:rPr lang="fa-IR" sz="3200" b="1" u="sng" dirty="0" smtClean="0">
                <a:solidFill>
                  <a:srgbClr val="FF0000"/>
                </a:solidFill>
              </a:rPr>
              <a:t>فراملی</a:t>
            </a:r>
            <a:r>
              <a:rPr lang="fa-IR" sz="3200" b="1" dirty="0" smtClean="0">
                <a:solidFill>
                  <a:srgbClr val="FF0000"/>
                </a:solidFill>
              </a:rPr>
              <a:t> .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201432" y="1587215"/>
            <a:ext cx="3879068" cy="71148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fa-IR" sz="3200" b="1" u="sng" dirty="0" smtClean="0">
                <a:solidFill>
                  <a:schemeClr val="tx1"/>
                </a:solidFill>
              </a:rPr>
              <a:t>جرایم می توانند: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066800"/>
            <a:ext cx="3640668" cy="62969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fa-IR" sz="4000" b="1" i="1" u="sng" dirty="0" smtClean="0">
                <a:solidFill>
                  <a:schemeClr val="tx1"/>
                </a:solidFill>
              </a:rPr>
              <a:t>مراحل پول شویی</a:t>
            </a:r>
            <a:endParaRPr lang="en-US" sz="4000" b="1" i="1" u="sng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5379925" y="1796246"/>
          <a:ext cx="3687875" cy="4022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6po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1868246"/>
            <a:ext cx="4055457" cy="23989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419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23927" y="952500"/>
            <a:ext cx="1495333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جرایم منشاء پول شویی در ایران</a:t>
            </a:r>
            <a:r>
              <a:rPr lang="en-US" sz="1600" b="1" dirty="0" smtClean="0">
                <a:cs typeface="B Mitra" pitchFamily="2" charset="-78"/>
              </a:rPr>
              <a:t> 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42707" y="1361801"/>
            <a:ext cx="1267097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Mitra" pitchFamily="2" charset="-78"/>
              </a:rPr>
              <a:t>قاچاق</a:t>
            </a:r>
            <a:endParaRPr lang="en-US" sz="2000" b="1" dirty="0">
              <a:cs typeface="B Mitr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4114800" y="2286000"/>
            <a:ext cx="990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فساد اداری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717800" y="2286000"/>
            <a:ext cx="108204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خشونت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63900" y="3581400"/>
            <a:ext cx="892696" cy="6396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آدم ربایی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52999" y="3276600"/>
            <a:ext cx="932523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Mitra" pitchFamily="2" charset="-78"/>
              </a:rPr>
              <a:t>رشوه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30976" y="1909359"/>
            <a:ext cx="945744" cy="64674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مواد مخدر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74605" y="4371177"/>
            <a:ext cx="1407925" cy="50562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a-IR" sz="1600" b="1" dirty="0" smtClean="0">
                <a:cs typeface="B Mitra" pitchFamily="2" charset="-78"/>
              </a:rPr>
              <a:t>فرارمالیاتی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069460" y="5395335"/>
            <a:ext cx="815323" cy="6404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خاک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04100" y="5258351"/>
            <a:ext cx="1548901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رخوت</a:t>
            </a:r>
            <a:r>
              <a:rPr lang="fa-IR" sz="1400" b="1" dirty="0" smtClean="0">
                <a:cs typeface="B Mitra" pitchFamily="2" charset="-78"/>
              </a:rPr>
              <a:t> اداری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98599" y="3925488"/>
            <a:ext cx="1066801" cy="48141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b="1" dirty="0" smtClean="0">
                <a:cs typeface="B Mitra" pitchFamily="2" charset="-78"/>
              </a:rPr>
              <a:t>آدم </a:t>
            </a:r>
            <a:r>
              <a:rPr lang="fa-IR" sz="1600" b="1" dirty="0" smtClean="0">
                <a:cs typeface="B Mitra" pitchFamily="2" charset="-78"/>
              </a:rPr>
              <a:t>کشی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44699" y="5181600"/>
            <a:ext cx="930737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سرقت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16200" y="4419600"/>
            <a:ext cx="979748" cy="54446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cs typeface="B Mitra" pitchFamily="2" charset="-78"/>
              </a:rPr>
              <a:t>گروگان گیری</a:t>
            </a:r>
            <a:endParaRPr lang="en-US" sz="1400" b="1" dirty="0">
              <a:cs typeface="B Mitra" pitchFamily="2" charset="-78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572878" y="3084475"/>
            <a:ext cx="826352" cy="48876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سلاح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7324243" y="4033713"/>
            <a:ext cx="968506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انسان</a:t>
            </a:r>
            <a:endParaRPr lang="en-US" sz="1600" b="1" dirty="0">
              <a:cs typeface="B Mitra" pitchFamily="2" charset="-78"/>
            </a:endParaRPr>
          </a:p>
        </p:txBody>
      </p:sp>
      <p:cxnSp>
        <p:nvCxnSpPr>
          <p:cNvPr id="24" name="Straight Connector 23"/>
          <p:cNvCxnSpPr>
            <a:stCxn id="2" idx="3"/>
            <a:endCxn id="9" idx="7"/>
          </p:cNvCxnSpPr>
          <p:nvPr/>
        </p:nvCxnSpPr>
        <p:spPr>
          <a:xfrm flipH="1">
            <a:off x="3641379" y="1602908"/>
            <a:ext cx="501534" cy="772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" idx="4"/>
            <a:endCxn id="8" idx="0"/>
          </p:cNvCxnSpPr>
          <p:nvPr/>
        </p:nvCxnSpPr>
        <p:spPr>
          <a:xfrm flipH="1">
            <a:off x="4610100" y="1714500"/>
            <a:ext cx="61494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78092" y="1374876"/>
            <a:ext cx="1291477" cy="11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3"/>
            <a:endCxn id="17" idx="0"/>
          </p:cNvCxnSpPr>
          <p:nvPr/>
        </p:nvCxnSpPr>
        <p:spPr>
          <a:xfrm flipH="1">
            <a:off x="2032000" y="2806326"/>
            <a:ext cx="844261" cy="1119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268769" y="2921000"/>
            <a:ext cx="837305" cy="226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156874" y="2921000"/>
            <a:ext cx="81626" cy="1442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5"/>
            <a:endCxn id="10" idx="0"/>
          </p:cNvCxnSpPr>
          <p:nvPr/>
        </p:nvCxnSpPr>
        <p:spPr>
          <a:xfrm>
            <a:off x="3641379" y="2806326"/>
            <a:ext cx="68869" cy="775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132022" y="2895599"/>
            <a:ext cx="242585" cy="2388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705350" y="2919291"/>
            <a:ext cx="247649" cy="145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5"/>
            <a:endCxn id="11" idx="0"/>
          </p:cNvCxnSpPr>
          <p:nvPr/>
        </p:nvCxnSpPr>
        <p:spPr>
          <a:xfrm>
            <a:off x="4960330" y="2806326"/>
            <a:ext cx="458931" cy="470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" idx="4"/>
          </p:cNvCxnSpPr>
          <p:nvPr/>
        </p:nvCxnSpPr>
        <p:spPr>
          <a:xfrm>
            <a:off x="6876256" y="1971401"/>
            <a:ext cx="475873" cy="3438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069460" y="1956161"/>
            <a:ext cx="565338" cy="2133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21" idx="1"/>
          </p:cNvCxnSpPr>
          <p:nvPr/>
        </p:nvCxnSpPr>
        <p:spPr>
          <a:xfrm>
            <a:off x="7168058" y="1956161"/>
            <a:ext cx="525836" cy="1199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5"/>
            <a:endCxn id="12" idx="0"/>
          </p:cNvCxnSpPr>
          <p:nvPr/>
        </p:nvCxnSpPr>
        <p:spPr>
          <a:xfrm>
            <a:off x="7324242" y="1882127"/>
            <a:ext cx="579606" cy="27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96467" y="4765580"/>
            <a:ext cx="988188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سوخت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344886" y="5685071"/>
            <a:ext cx="1182456" cy="533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پوشاک</a:t>
            </a:r>
            <a:endParaRPr lang="en-US" sz="1600" b="1" dirty="0">
              <a:cs typeface="B Mitra" pitchFamily="2" charset="-78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5189795" y="2473228"/>
            <a:ext cx="1299505" cy="56823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cs typeface="B Mitra" pitchFamily="2" charset="-78"/>
              </a:rPr>
              <a:t>پیاز زعفران</a:t>
            </a:r>
            <a:endParaRPr lang="en-US" sz="1600" b="1" dirty="0">
              <a:cs typeface="B Mitra" pitchFamily="2" charset="-78"/>
            </a:endParaRPr>
          </a:p>
        </p:txBody>
      </p:sp>
      <p:cxnSp>
        <p:nvCxnSpPr>
          <p:cNvPr id="97" name="Straight Connector 96"/>
          <p:cNvCxnSpPr>
            <a:stCxn id="5" idx="4"/>
            <a:endCxn id="67" idx="0"/>
          </p:cNvCxnSpPr>
          <p:nvPr/>
        </p:nvCxnSpPr>
        <p:spPr>
          <a:xfrm flipH="1">
            <a:off x="6690561" y="1971401"/>
            <a:ext cx="185695" cy="2794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5" idx="4"/>
            <a:endCxn id="68" idx="0"/>
          </p:cNvCxnSpPr>
          <p:nvPr/>
        </p:nvCxnSpPr>
        <p:spPr>
          <a:xfrm flipH="1">
            <a:off x="5936114" y="1971401"/>
            <a:ext cx="940142" cy="371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5" idx="3"/>
            <a:endCxn id="91" idx="0"/>
          </p:cNvCxnSpPr>
          <p:nvPr/>
        </p:nvCxnSpPr>
        <p:spPr>
          <a:xfrm flipH="1">
            <a:off x="5839548" y="1882127"/>
            <a:ext cx="588721" cy="591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user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020" y="319502"/>
            <a:ext cx="1295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210065" y="56261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4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854200" y="1463452"/>
            <a:ext cx="7253808" cy="4896544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1- </a:t>
            </a:r>
            <a: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  <a:t>عملیات های مجرمانه وغیر قانونی </a:t>
            </a:r>
            <a:r>
              <a:rPr lang="fa-IR" dirty="0" smtClean="0">
                <a:cs typeface="B Nazanin" pitchFamily="2" charset="-78"/>
              </a:rPr>
              <a:t>گسترده وجود داشته باشد.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2- </a:t>
            </a:r>
            <a:r>
              <a:rPr lang="fa-IR" b="1" i="1" u="sng" dirty="0" smtClean="0">
                <a:solidFill>
                  <a:srgbClr val="7030A0"/>
                </a:solidFill>
                <a:cs typeface="B Nazanin" pitchFamily="2" charset="-78"/>
              </a:rPr>
              <a:t>اقتصاد زیرزمینی </a:t>
            </a:r>
            <a:r>
              <a:rPr lang="fa-IR" dirty="0" smtClean="0">
                <a:cs typeface="B Nazanin" pitchFamily="2" charset="-78"/>
              </a:rPr>
              <a:t>فعال باشد </a:t>
            </a:r>
            <a:r>
              <a:rPr lang="fa-IR" b="1" i="1" u="sng" dirty="0" smtClean="0">
                <a:solidFill>
                  <a:srgbClr val="7030A0"/>
                </a:solidFill>
                <a:cs typeface="B Nazanin" pitchFamily="2" charset="-78"/>
              </a:rPr>
              <a:t>ونهادهای دولتی </a:t>
            </a:r>
            <a:r>
              <a:rPr lang="fa-IR" dirty="0" smtClean="0">
                <a:cs typeface="B Nazanin" pitchFamily="2" charset="-78"/>
              </a:rPr>
              <a:t>کنترلی نداشته باشند.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3- قوانین پول شویی </a:t>
            </a:r>
            <a:r>
              <a:rPr lang="fa-IR" b="1" i="1" u="sng" dirty="0" smtClean="0">
                <a:solidFill>
                  <a:srgbClr val="FFC000"/>
                </a:solidFill>
                <a:cs typeface="B Nazanin" pitchFamily="2" charset="-78"/>
              </a:rPr>
              <a:t>ضعیف</a:t>
            </a:r>
            <a:r>
              <a:rPr lang="fa-IR" dirty="0" smtClean="0">
                <a:cs typeface="B Nazanin" pitchFamily="2" charset="-78"/>
              </a:rPr>
              <a:t> ویا از طرف مجریان </a:t>
            </a:r>
            <a:r>
              <a:rPr lang="fa-IR" b="1" i="1" u="sng" dirty="0" smtClean="0">
                <a:solidFill>
                  <a:srgbClr val="FFC000"/>
                </a:solidFill>
                <a:cs typeface="B Nazanin" pitchFamily="2" charset="-78"/>
              </a:rPr>
              <a:t>جدی</a:t>
            </a:r>
            <a:r>
              <a:rPr lang="fa-IR" dirty="0" smtClean="0">
                <a:cs typeface="B Nazanin" pitchFamily="2" charset="-78"/>
              </a:rPr>
              <a:t> گرفته نشود.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4- </a:t>
            </a:r>
            <a:r>
              <a:rPr lang="fa-IR" b="1" i="1" u="sng" dirty="0" smtClean="0">
                <a:solidFill>
                  <a:srgbClr val="00B0F0"/>
                </a:solidFill>
                <a:cs typeface="B Nazanin" pitchFamily="2" charset="-78"/>
              </a:rPr>
              <a:t>نظام اداری ناکارآمد </a:t>
            </a:r>
            <a:r>
              <a:rPr lang="fa-IR" dirty="0" smtClean="0">
                <a:cs typeface="B Nazanin" pitchFamily="2" charset="-78"/>
              </a:rPr>
              <a:t>وجود داشته باشد.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5- </a:t>
            </a:r>
            <a: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  <a:t>جابجایی فیزیکی ویا الکترونیکی پول به سهولت </a:t>
            </a:r>
            <a:r>
              <a:rPr lang="fa-IR" dirty="0" smtClean="0">
                <a:cs typeface="B Nazanin" pitchFamily="2" charset="-78"/>
              </a:rPr>
              <a:t>انجام پذیرد.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6- بازارهای مالی </a:t>
            </a:r>
            <a:r>
              <a:rPr lang="fa-IR" b="1" i="1" u="sng" dirty="0" smtClean="0">
                <a:solidFill>
                  <a:srgbClr val="FFC000"/>
                </a:solidFill>
                <a:cs typeface="B Nazanin" pitchFamily="2" charset="-78"/>
              </a:rPr>
              <a:t>ضعیف</a:t>
            </a:r>
            <a:r>
              <a:rPr lang="fa-IR" dirty="0" smtClean="0">
                <a:cs typeface="B Nazanin" pitchFamily="2" charset="-78"/>
              </a:rPr>
              <a:t> ولی دارای ارتباط با بازارهای </a:t>
            </a:r>
            <a:r>
              <a:rPr lang="fa-IR" b="1" i="1" u="sng" dirty="0" smtClean="0">
                <a:solidFill>
                  <a:srgbClr val="00B050"/>
                </a:solidFill>
                <a:cs typeface="B Nazanin" pitchFamily="2" charset="-78"/>
              </a:rPr>
              <a:t>پیشرفته</a:t>
            </a:r>
            <a:r>
              <a:rPr lang="fa-IR" dirty="0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باشد.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7- دولت های مرکزی ضعیف و فاقد اراده همکاری اطلاعاتی باشند.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8-  شرایط </a:t>
            </a:r>
            <a:r>
              <a:rPr lang="fa-IR" b="1" i="1" u="sng" dirty="0" smtClean="0">
                <a:solidFill>
                  <a:srgbClr val="00B050"/>
                </a:solidFill>
                <a:cs typeface="B Nazanin" pitchFamily="2" charset="-78"/>
              </a:rPr>
              <a:t>منطقه</a:t>
            </a:r>
            <a:r>
              <a:rPr lang="fa-IR" b="1" i="1" u="sng" dirty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lang="fa-IR" b="1" i="1" u="sng" dirty="0" smtClean="0">
                <a:solidFill>
                  <a:srgbClr val="00B050"/>
                </a:solidFill>
                <a:cs typeface="B Nazanin" pitchFamily="2" charset="-78"/>
              </a:rPr>
              <a:t>و زمان</a:t>
            </a:r>
            <a:r>
              <a:rPr lang="fa-IR" dirty="0" smtClean="0">
                <a:cs typeface="B Nazanin" pitchFamily="2" charset="-78"/>
              </a:rPr>
              <a:t>، سهولت انجام عملیات </a:t>
            </a:r>
            <a:r>
              <a:rPr lang="fa-IR" b="1" i="1" dirty="0" smtClean="0">
                <a:solidFill>
                  <a:srgbClr val="FF0000"/>
                </a:solidFill>
                <a:cs typeface="B Nazanin" pitchFamily="2" charset="-78"/>
              </a:rPr>
              <a:t>مجرمانه و سفر </a:t>
            </a:r>
            <a:r>
              <a:rPr lang="fa-IR" dirty="0" smtClean="0">
                <a:cs typeface="B Nazanin" pitchFamily="2" charset="-78"/>
              </a:rPr>
              <a:t>را  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   آسان کرده باشد.</a:t>
            </a:r>
          </a:p>
          <a:p>
            <a:pPr marL="0" indent="0" algn="r" rtl="1">
              <a:buNone/>
            </a:pPr>
            <a:r>
              <a:rPr lang="fa-IR" b="1" i="1" dirty="0" smtClean="0">
                <a:cs typeface="B Nazanin" pitchFamily="2" charset="-78"/>
              </a:rPr>
              <a:t>9-</a:t>
            </a:r>
            <a:r>
              <a:rPr lang="fa-IR" b="1" i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  <a:t>قوانین وعرف رازداری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بانکی و شرکتی قوی باشد</a:t>
            </a:r>
            <a:r>
              <a:rPr lang="fa-IR" b="1" i="1" dirty="0" smtClean="0">
                <a:solidFill>
                  <a:srgbClr val="003366"/>
                </a:solidFill>
                <a:cs typeface="B Nazanin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10- </a:t>
            </a:r>
            <a:r>
              <a:rPr lang="fa-IR" b="1" i="1" u="sng" dirty="0" smtClean="0">
                <a:cs typeface="B Nazanin" pitchFamily="2" charset="-78"/>
              </a:rPr>
              <a:t>موسسات مالی آزاد و بنگاه های خیریه فعال باشند</a:t>
            </a:r>
            <a:r>
              <a:rPr lang="fa-IR" dirty="0" smtClean="0">
                <a:cs typeface="B Nazanin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11-کشور </a:t>
            </a:r>
            <a: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  <a:t>فاقد پول ملی </a:t>
            </a:r>
            <a:r>
              <a:rPr lang="fa-IR" dirty="0" smtClean="0">
                <a:cs typeface="B Nazanin" pitchFamily="2" charset="-78"/>
              </a:rPr>
              <a:t>و اقتصاد آن به فعالیت های </a:t>
            </a:r>
            <a:r>
              <a:rPr lang="fa-IR" b="1" u="sng" dirty="0" smtClean="0">
                <a:cs typeface="B Nazanin" pitchFamily="2" charset="-78"/>
              </a:rPr>
              <a:t>خدماتی</a:t>
            </a:r>
            <a:r>
              <a:rPr lang="fa-IR" dirty="0" smtClean="0">
                <a:cs typeface="B Nazanin" pitchFamily="2" charset="-78"/>
              </a:rPr>
              <a:t> وابسته باشد. .</a:t>
            </a:r>
          </a:p>
          <a:p>
            <a:pPr marL="0" indent="0"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19600" y="819953"/>
            <a:ext cx="4694768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fa-IR" sz="3200" b="1" u="sng" dirty="0" smtClean="0">
                <a:solidFill>
                  <a:schemeClr val="tx1"/>
                </a:solidFill>
                <a:cs typeface="B Nazanin" pitchFamily="2" charset="-78"/>
              </a:rPr>
              <a:t>محیط های مناسب پول شویی</a:t>
            </a:r>
            <a:endParaRPr lang="en-US" sz="3200" b="1" u="sng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572623" y="2059864"/>
            <a:ext cx="7480393" cy="416627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1- استفاده از الگو های قانونی و عرفی در معاملات.</a:t>
            </a:r>
          </a:p>
          <a:p>
            <a:pPr marL="0" indent="0" algn="r" rtl="1">
              <a:buNone/>
            </a:pPr>
            <a:r>
              <a:rPr lang="fa-IR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2- زیاد بودن نسبت پول قانونی به غیر قانونی.</a:t>
            </a:r>
          </a:p>
          <a:p>
            <a:pPr marL="0" indent="0" algn="r" rtl="1">
              <a:buNone/>
            </a:pPr>
            <a:r>
              <a:rPr lang="fa-IR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3- نقش پررنگ اشخاص حقیقی وسازمان های کوچک در تولید وتوزیع.</a:t>
            </a:r>
          </a:p>
          <a:p>
            <a:pPr marL="0" indent="0" algn="r" rtl="1">
              <a:buNone/>
            </a:pPr>
            <a:r>
              <a:rPr lang="fa-IR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4- زیاد بودن نسبت فعالیت خدماتی به تولید.</a:t>
            </a:r>
          </a:p>
          <a:p>
            <a:pPr marL="0" indent="0" algn="r" rtl="1">
              <a:buNone/>
            </a:pPr>
            <a:r>
              <a:rPr lang="fa-IR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5- گسترده بودن معاملات پایاپای در سیستم اقتصاد.</a:t>
            </a:r>
          </a:p>
          <a:p>
            <a:pPr marL="0" indent="0" algn="r" rtl="1">
              <a:buNone/>
            </a:pPr>
            <a:r>
              <a:rPr lang="fa-IR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6- تنوع و کثرت معاملات کوچک بجای معاملات بزرگ.</a:t>
            </a:r>
          </a:p>
          <a:p>
            <a:pPr marL="0" indent="0" algn="r" rtl="1">
              <a:buNone/>
            </a:pPr>
            <a:r>
              <a:rPr lang="fa-IR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7- رشد مراکزخدمات مالی با ارایه خدمات متنوع.</a:t>
            </a:r>
          </a:p>
          <a:p>
            <a:pPr marL="0" indent="0" algn="r" rtl="1">
              <a:buNone/>
            </a:pPr>
            <a:r>
              <a:rPr lang="fa-IR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8- وجود قوانین، باورها وعادت های متفاوت محلی، منطقه ای و فراملی.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06800" y="1019156"/>
            <a:ext cx="5486372" cy="6264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fa-IR" sz="5400" b="1" u="sng" dirty="0" smtClean="0">
                <a:solidFill>
                  <a:schemeClr val="tx1"/>
                </a:solidFill>
                <a:cs typeface="B Nazanin" pitchFamily="2" charset="-78"/>
              </a:rPr>
              <a:t>موانع شناسایی مبدا پول 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834796"/>
              </p:ext>
            </p:extLst>
          </p:nvPr>
        </p:nvGraphicFramePr>
        <p:xfrm>
          <a:off x="3101132" y="1713384"/>
          <a:ext cx="5953968" cy="468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9109" y="713571"/>
            <a:ext cx="4548956" cy="72008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fa-IR" b="1" i="1" u="sng" dirty="0" smtClean="0">
                <a:solidFill>
                  <a:srgbClr val="C00000"/>
                </a:solidFill>
                <a:cs typeface="B Zar" pitchFamily="2" charset="-78"/>
              </a:rPr>
              <a:t>مبادی ورود پول کثیف به نظام پولی کشور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4724" y="2489200"/>
            <a:ext cx="2866577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solidFill>
                  <a:srgbClr val="003366"/>
                </a:solidFill>
              </a:rPr>
              <a:t>پول شویی </a:t>
            </a:r>
          </a:p>
          <a:p>
            <a:pPr algn="ctr"/>
            <a:r>
              <a:rPr lang="fa-IR" sz="3200" dirty="0" smtClean="0">
                <a:solidFill>
                  <a:srgbClr val="003366"/>
                </a:solidFill>
              </a:rPr>
              <a:t>جرم  یقه سفیدها </a:t>
            </a:r>
          </a:p>
          <a:p>
            <a:pPr algn="ctr"/>
            <a:r>
              <a:rPr lang="fa-IR" sz="3200" dirty="0" smtClean="0">
                <a:solidFill>
                  <a:srgbClr val="003366"/>
                </a:solidFill>
              </a:rPr>
              <a:t>می باشد.</a:t>
            </a:r>
            <a:endParaRPr lang="en-US" sz="32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16100" y="1916057"/>
            <a:ext cx="7215707" cy="3603812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1- ایجاد حساب های متعدد سپرده گذاری.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2- گشایش حساب با نام های غیرواقعی.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3- گشایش حساب های مشترک.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4- استفاده از چک های مسافرتی.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5- بکارگیری بانک های تحت نفوذ.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6- سوء استفاده ازاعتباراسنادی، وثقیه و ضمانت نامه بانکی.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7- استفاده ازپول و بانکداری اینترنتی.</a:t>
            </a:r>
          </a:p>
          <a:p>
            <a:pPr marL="0" indent="0" algn="r" rtl="1">
              <a:buNone/>
            </a:pPr>
            <a:r>
              <a:rPr lang="fa-IR" b="1" dirty="0" smtClean="0">
                <a:cs typeface="B Nazanin" pitchFamily="2" charset="-78"/>
              </a:rPr>
              <a:t>8- ایجاد حساب های فامیلی و خوشه ای.</a:t>
            </a:r>
          </a:p>
          <a:p>
            <a:pPr marL="0" indent="0" algn="r" rtl="1">
              <a:buNone/>
            </a:pPr>
            <a:endParaRPr lang="en-US" b="1" dirty="0"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06700" y="1104900"/>
            <a:ext cx="6293408" cy="78221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rtl="1"/>
            <a:r>
              <a:rPr lang="fa-IR" sz="4000" b="1" u="sng" dirty="0" smtClean="0">
                <a:solidFill>
                  <a:srgbClr val="00B050"/>
                </a:solidFill>
                <a:cs typeface="B Nazanin" pitchFamily="2" charset="-78"/>
              </a:rPr>
              <a:t> پول شویی از طریق نظام بانکی</a:t>
            </a:r>
            <a:endParaRPr lang="en-US" sz="4000" b="1" u="sng" dirty="0">
              <a:solidFill>
                <a:srgbClr val="00B05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096792" y="2030357"/>
            <a:ext cx="4959653" cy="311314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b="1" dirty="0" smtClean="0">
                <a:solidFill>
                  <a:srgbClr val="003366"/>
                </a:solidFill>
                <a:cs typeface="B Nazanin" pitchFamily="2" charset="-78"/>
              </a:rPr>
              <a:t>1- </a:t>
            </a:r>
            <a:r>
              <a:rPr lang="fa-IR" sz="2800" b="1" u="sng" dirty="0" smtClean="0">
                <a:solidFill>
                  <a:srgbClr val="003366"/>
                </a:solidFill>
                <a:cs typeface="B Nazanin" pitchFamily="2" charset="-78"/>
              </a:rPr>
              <a:t>خرید و فروش در بورس .</a:t>
            </a:r>
          </a:p>
          <a:p>
            <a:pPr marL="0" indent="0" algn="r" rtl="1">
              <a:buNone/>
            </a:pPr>
            <a:r>
              <a:rPr lang="fa-IR" sz="2800" b="1" dirty="0" smtClean="0">
                <a:solidFill>
                  <a:srgbClr val="003366"/>
                </a:solidFill>
                <a:cs typeface="B Nazanin" pitchFamily="2" charset="-78"/>
              </a:rPr>
              <a:t>2- استفاده از صرافی ها.</a:t>
            </a:r>
          </a:p>
          <a:p>
            <a:pPr marL="0" indent="0" algn="r" rtl="1">
              <a:buNone/>
            </a:pPr>
            <a:r>
              <a:rPr lang="fa-IR" sz="2800" b="1" dirty="0" smtClean="0">
                <a:solidFill>
                  <a:srgbClr val="003366"/>
                </a:solidFill>
                <a:cs typeface="B Nazanin" pitchFamily="2" charset="-78"/>
              </a:rPr>
              <a:t>3- </a:t>
            </a:r>
            <a:r>
              <a:rPr lang="fa-IR" sz="2800" b="1" u="sng" dirty="0" smtClean="0">
                <a:solidFill>
                  <a:srgbClr val="003366"/>
                </a:solidFill>
                <a:cs typeface="B Nazanin" pitchFamily="2" charset="-78"/>
              </a:rPr>
              <a:t>بکار گیری دلان غیررسمی.</a:t>
            </a:r>
          </a:p>
          <a:p>
            <a:pPr marL="0" indent="0" algn="r" rtl="1">
              <a:buNone/>
            </a:pPr>
            <a:r>
              <a:rPr lang="fa-IR" sz="2800" b="1" dirty="0" smtClean="0">
                <a:solidFill>
                  <a:srgbClr val="003366"/>
                </a:solidFill>
                <a:cs typeface="B Nazanin" pitchFamily="2" charset="-78"/>
              </a:rPr>
              <a:t>4- صندوق های قرض الحسنه.</a:t>
            </a:r>
            <a:endParaRPr lang="en-US" sz="2800" b="1" dirty="0" smtClean="0">
              <a:solidFill>
                <a:srgbClr val="003366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solidFill>
                  <a:srgbClr val="003366"/>
                </a:solidFill>
                <a:cs typeface="B Nazanin" pitchFamily="2" charset="-78"/>
              </a:rPr>
              <a:t>5- </a:t>
            </a:r>
            <a:r>
              <a:rPr lang="fa-IR" sz="2800" b="1" u="sng" dirty="0" smtClean="0">
                <a:solidFill>
                  <a:srgbClr val="003366"/>
                </a:solidFill>
                <a:cs typeface="B Nazanin" pitchFamily="2" charset="-78"/>
              </a:rPr>
              <a:t>شرکت و یا صندوق های بیمه.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12024" y="955204"/>
            <a:ext cx="4900784" cy="10081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sz="3600" b="1" u="sng" dirty="0" smtClean="0">
                <a:solidFill>
                  <a:srgbClr val="003366"/>
                </a:solidFill>
                <a:cs typeface="B Nazanin" pitchFamily="2" charset="-78"/>
              </a:rPr>
              <a:t> پول شویی از طریق موسسات مالی</a:t>
            </a:r>
            <a:endParaRPr lang="en-US" sz="3600" b="1" u="sng" dirty="0">
              <a:solidFill>
                <a:srgbClr val="003366"/>
              </a:solidFill>
              <a:cs typeface="B Nazanin" pitchFamily="2" charset="-78"/>
            </a:endParaRPr>
          </a:p>
        </p:txBody>
      </p: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99" y="2070100"/>
            <a:ext cx="2770525" cy="24347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2501" y="1992257"/>
            <a:ext cx="6898082" cy="3603812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1-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صدور فاکتورهای خرید وفروش صوری.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2- واردات و صادرات صوری از طریق بنگاه های داخلی وخارجی.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3-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فعالیت در موسسات خیریه.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4- استفاده از حراجی های اقلام گران قیمت.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5-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خرید وفروش املاک و مستغلات از طریق بنگاه ها.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6- بکارگیری بنگاه های خرید و فروش اتومبیل 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7-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استفاده از خدمات دفاتراسناد رسمی، وکلا و مشاوره.</a:t>
            </a:r>
          </a:p>
          <a:p>
            <a:pPr marL="0" indent="0" algn="r" rtl="1">
              <a:buNone/>
            </a:pPr>
            <a:endParaRPr lang="en-US" b="1" dirty="0">
              <a:solidFill>
                <a:srgbClr val="003366"/>
              </a:solidFill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21000" y="1066800"/>
            <a:ext cx="6179108" cy="87111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rtl="1"/>
            <a:r>
              <a:rPr lang="fa-IR" sz="3200" b="1" u="sng" dirty="0" smtClean="0">
                <a:solidFill>
                  <a:srgbClr val="003366"/>
                </a:solidFill>
                <a:cs typeface="B Nazanin" pitchFamily="2" charset="-78"/>
              </a:rPr>
              <a:t> پول شویی از طریق موسسات غیر مالی</a:t>
            </a:r>
            <a:endParaRPr lang="en-US" sz="3200" b="1" u="sng" dirty="0">
              <a:solidFill>
                <a:srgbClr val="003366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38040" y="1484784"/>
            <a:ext cx="6408712" cy="3168352"/>
          </a:xfrm>
          <a:prstGeom prst="rect">
            <a:avLst/>
          </a:prstGeom>
          <a:ln w="19050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اهرمی به اندازه کافی بلند به من بدهید. آن وقت به تنهایی قادر خواهم بود جهان را جابجا کنم. </a:t>
            </a:r>
            <a:br>
              <a:rPr lang="fa-IR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</a:br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                           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)</a:t>
            </a:r>
            <a:r>
              <a:rPr lang="fa-IR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 دی وید بوهن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(</a:t>
            </a:r>
            <a:endParaRPr lang="fa-IR" sz="4000" dirty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7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4980" y="5488176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 flipH="1">
            <a:off x="1665026" y="1307166"/>
            <a:ext cx="7468381" cy="396043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                                       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       </a:t>
            </a:r>
            <a:r>
              <a:rPr lang="en-US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 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تضعیف بخش خصوصی وکاهش بهره وری</a:t>
            </a:r>
            <a:endParaRPr lang="fa-IR" sz="2000" b="1" dirty="0" smtClean="0">
              <a:solidFill>
                <a:srgbClr val="003366"/>
              </a:solidFill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</a:rPr>
              <a:t>                                                           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  تضعیف نظام بازار مالی وبی ثباتی بهره</a:t>
            </a:r>
            <a:endParaRPr lang="fa-IR" sz="2000" b="1" dirty="0" smtClean="0">
              <a:solidFill>
                <a:srgbClr val="003366"/>
              </a:solidFill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</a:rPr>
              <a:t>1- </a:t>
            </a:r>
            <a:r>
              <a:rPr lang="fa-IR" sz="2000" b="1" i="1" dirty="0" smtClean="0">
                <a:solidFill>
                  <a:srgbClr val="003366"/>
                </a:solidFill>
                <a:cs typeface="B Nazanin" pitchFamily="2" charset="-78"/>
              </a:rPr>
              <a:t>آثار جرم پول  شویی بر اقتصا د     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 کاهش کنترل بر سیاست های 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اقتصادی دولت</a:t>
            </a:r>
            <a:endParaRPr lang="fa-IR" sz="2000" b="1" dirty="0" smtClean="0">
              <a:solidFill>
                <a:srgbClr val="003366"/>
              </a:solidFill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</a:rPr>
              <a:t>                                                           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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</a:rPr>
              <a:t> بی ثباتی در اقتصاد وفرار سرمایه</a:t>
            </a:r>
          </a:p>
          <a:p>
            <a:pPr algn="r" rtl="1">
              <a:buNone/>
            </a:pPr>
            <a:endParaRPr lang="fa-IR" sz="2000" b="1" dirty="0" smtClean="0">
              <a:solidFill>
                <a:srgbClr val="003366"/>
              </a:solidFill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                                                                </a:t>
            </a:r>
          </a:p>
          <a:p>
            <a:pPr algn="r" rtl="1">
              <a:buNone/>
            </a:pPr>
            <a:r>
              <a:rPr lang="en-US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                                            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گسترش فقر و توزیع نابرابر</a:t>
            </a:r>
            <a:endParaRPr lang="fa-IR" sz="2000" b="1" dirty="0" smtClean="0">
              <a:solidFill>
                <a:srgbClr val="003366"/>
              </a:solidFill>
              <a:cs typeface="B Nazanin" pitchFamily="2" charset="-78"/>
            </a:endParaRPr>
          </a:p>
          <a:p>
            <a:pPr algn="r" rtl="1">
              <a:buNone/>
            </a:pP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</a:rPr>
              <a:t>2- </a:t>
            </a:r>
            <a:r>
              <a:rPr lang="fa-IR" sz="2000" b="1" i="1" dirty="0" smtClean="0">
                <a:solidFill>
                  <a:srgbClr val="003366"/>
                </a:solidFill>
                <a:cs typeface="B Nazanin" pitchFamily="2" charset="-78"/>
              </a:rPr>
              <a:t>آثار جرم پول شویی بر جامعه       </a:t>
            </a:r>
            <a:r>
              <a:rPr lang="fa-IR" sz="2000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 افزایش فساد</a:t>
            </a:r>
          </a:p>
          <a:p>
            <a:pPr lvl="1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                                                </a:t>
            </a:r>
            <a:r>
              <a:rPr lang="en-US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گسترش اعتیاد</a:t>
            </a:r>
          </a:p>
          <a:p>
            <a:pPr lvl="1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                                               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 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  <a:sym typeface="Wingdings 2"/>
              </a:rPr>
              <a:t> 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  <a:sym typeface="Wingdings"/>
              </a:rPr>
              <a:t> کاهش امنیت اجتماعی                                                                                           </a:t>
            </a:r>
          </a:p>
          <a:p>
            <a:pPr marL="0" indent="0" algn="r" rtl="1">
              <a:buNone/>
            </a:pPr>
            <a:endParaRPr lang="fa-IR" sz="2000" b="1" dirty="0" smtClean="0">
              <a:solidFill>
                <a:srgbClr val="003366"/>
              </a:solidFill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34100" y="533400"/>
            <a:ext cx="2984500" cy="533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fa-IR" b="1" u="sng" dirty="0" smtClean="0">
                <a:solidFill>
                  <a:srgbClr val="FF0000"/>
                </a:solidFill>
                <a:cs typeface="B Nazanin" pitchFamily="2" charset="-78"/>
              </a:rPr>
              <a:t>آثار پول شویی</a:t>
            </a:r>
            <a:endParaRPr lang="en-US" b="1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1026" name="Picture 2" descr="C:\Users\user\Desktop\8mn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4" y="3187346"/>
            <a:ext cx="2549525" cy="2049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31510" y="804882"/>
            <a:ext cx="3089198" cy="475796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rtl="1" eaLnBrk="1" hangingPunct="1"/>
            <a: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  <a:t> برای مبارزه با                              </a:t>
            </a:r>
            <a:b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b="1" i="1" u="sng" dirty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  <a:t>پول شویی چه</a:t>
            </a:r>
            <a:b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b="1" i="1" u="sng" dirty="0" smtClean="0">
                <a:solidFill>
                  <a:srgbClr val="FF0000"/>
                </a:solidFill>
                <a:cs typeface="B Nazanin" pitchFamily="2" charset="-78"/>
              </a:rPr>
              <a:t>   باید کرد؟</a:t>
            </a:r>
            <a:endParaRPr lang="en-US" b="1" i="1" u="sng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9" name="Picture 2" descr="C:\Users\user\Desktop\thinking-man-937521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81"/>
          <a:stretch/>
        </p:blipFill>
        <p:spPr bwMode="auto">
          <a:xfrm>
            <a:off x="2051224" y="1477516"/>
            <a:ext cx="3967586" cy="37170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0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8234" y="1281708"/>
            <a:ext cx="8898850" cy="526921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1- جدیت حاکمیت برای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حضور عمومی </a:t>
            </a:r>
            <a:r>
              <a:rPr lang="fa-IR" b="1" u="sng" dirty="0" smtClean="0">
                <a:solidFill>
                  <a:srgbClr val="003366"/>
                </a:solidFill>
                <a:cs typeface="B Nazanin" pitchFamily="2" charset="-78"/>
              </a:rPr>
              <a:t>مردم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در اقتصاد 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2- اجرای واقعی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اصل 44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 در سطح حاکمیت.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3- حذف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انحصارها</a:t>
            </a:r>
            <a:r>
              <a:rPr lang="fa-IR" b="1" i="1" u="sng" dirty="0">
                <a:solidFill>
                  <a:srgbClr val="003366"/>
                </a:solidFill>
                <a:cs typeface="B Nazanin" pitchFamily="2" charset="-78"/>
              </a:rPr>
              <a:t>،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 رانت ها و تقویت بخش خصوصی درسطح حاکمیت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4- بررسی و اصلاح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ساختار بانک ها 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5- اصلاح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ساختار قوانین اخذ عوارض 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واز جمله مالیات.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6- اصلاح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قوانین گمرکی کشور 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با رویکرد حمایت جدی از صادرات 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7- افزایش جامعیت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قوانین و مقررات پول شویی.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8- بررسی و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اصلاح ساختار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اطلاعاتی و طراحی نظام های جامع و یکپارچه عملیاتی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.</a:t>
            </a:r>
            <a:endParaRPr lang="fa-IR" b="1" dirty="0" smtClean="0">
              <a:solidFill>
                <a:srgbClr val="003366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9- ساماندهی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موسسه های خیریه وسایر بنگاه های گلوگاه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10- تجدید نظر در چگونگی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پرداخت یارانه</a:t>
            </a: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12- گسترش </a:t>
            </a:r>
            <a:r>
              <a:rPr lang="fa-IR" b="1" i="1" u="sng" dirty="0" smtClean="0">
                <a:solidFill>
                  <a:srgbClr val="003366"/>
                </a:solidFill>
                <a:cs typeface="B Nazanin" pitchFamily="2" charset="-78"/>
              </a:rPr>
              <a:t>همکاری های بین المللی.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3366"/>
                </a:solidFill>
                <a:cs typeface="B Nazanin" pitchFamily="2" charset="-78"/>
              </a:rPr>
              <a:t>13- آزادی گردش اطلاعات با تقویت شبکه های مجازی و غیر مجازی .</a:t>
            </a:r>
            <a:endParaRPr lang="en-US" b="1" dirty="0" smtClean="0">
              <a:solidFill>
                <a:srgbClr val="003366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endParaRPr lang="fa-IR" b="1" i="1" u="sng" dirty="0" smtClean="0">
              <a:solidFill>
                <a:srgbClr val="003366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endParaRPr lang="en-US" b="1" dirty="0">
              <a:solidFill>
                <a:srgbClr val="003366"/>
              </a:solidFill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62318" y="664709"/>
            <a:ext cx="5288931" cy="540916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r" rtl="1"/>
            <a:r>
              <a:rPr lang="fa-IR" sz="3200" b="1" u="sng" dirty="0" smtClean="0">
                <a:cs typeface="B Nazanin" pitchFamily="2" charset="-78"/>
              </a:rPr>
              <a:t> </a:t>
            </a:r>
            <a:r>
              <a:rPr lang="fa-IR" sz="4000" b="1" i="1" u="sng" dirty="0" smtClean="0">
                <a:solidFill>
                  <a:srgbClr val="002060"/>
                </a:solidFill>
                <a:cs typeface="B Nazanin" pitchFamily="2" charset="-78"/>
              </a:rPr>
              <a:t>بستر های عمومی را فراهم کنید</a:t>
            </a:r>
            <a:endParaRPr lang="en-US" sz="4000" b="1" i="1" u="sng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65" y="56261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58233" y="1738257"/>
            <a:ext cx="8945459" cy="3603812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1-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شناسایی مشتری اعم ازحقیقی وحقوقی ( داخلی/خارجی).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2-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طراحی نظام ایجاد ونگهداری سوابق.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3-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حذف معاملات نقدی و نظارت برمعاملات وگزارش عملیات مشکوک.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4-طراحی نظام جامع و یکپارچه عملیاتی در سطح </a:t>
            </a: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سازمان ها.</a:t>
            </a:r>
            <a:endParaRPr lang="fa-IR" b="1" dirty="0" smtClean="0">
              <a:solidFill>
                <a:schemeClr val="tx2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5-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ایجاد پایگاه یکپارچه اطلاعات هماهنگ با مراکز دادهای کشوری.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6-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تقویت وظایف بازرس و حسابرس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داخلی و افزایش اهمیت نقش حسابرس خارجی.</a:t>
            </a:r>
            <a:endParaRPr lang="fa-IR" b="1" u="sng" dirty="0" smtClean="0">
              <a:solidFill>
                <a:schemeClr val="tx2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7-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آموزش کارکنان و اطلاع همه ذی نفعان از حقوق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خود (تکریم ارباب رجوع).  </a:t>
            </a:r>
            <a:endParaRPr lang="fa-IR" b="1" u="sng" dirty="0" smtClean="0">
              <a:solidFill>
                <a:schemeClr val="tx2">
                  <a:lumMod val="50000"/>
                </a:schemeClr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8-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شفاف سازی روش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b="1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، ضوابط ومسئولیت های پاسخگویی به ذی نفعان</a:t>
            </a: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9- ساده سازی، کاهش حجم و حذف قوانین و مقررات دارای ابهام.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10- تقویت و ایجاد کنترل های </a:t>
            </a: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داخلی و استاندارد سازی.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11- الزام به انتشار اسناد در راستای حفظ جقوق ذی نفعان.</a:t>
            </a:r>
            <a:r>
              <a:rPr lang="fa-IR" b="1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en-US" b="1" dirty="0">
              <a:solidFill>
                <a:schemeClr val="tx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0" y="901700"/>
            <a:ext cx="5315508" cy="79491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sz="2800" b="1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تدارک </a:t>
            </a:r>
            <a:r>
              <a:rPr lang="fa-IR" sz="3200" b="1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اصول</a:t>
            </a:r>
            <a:r>
              <a:rPr lang="fa-IR" sz="2800" b="1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اولیه برای مبارزه پول شویی </a:t>
            </a:r>
            <a:br>
              <a:rPr lang="fa-IR" sz="2800" b="1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</a:br>
            <a:r>
              <a:rPr lang="fa-IR" sz="2800" b="1" i="1" u="sng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درسطح سازمان ها</a:t>
            </a:r>
            <a:endParaRPr lang="en-US" sz="2800" b="1" i="1" u="sng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52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3035300" y="1801757"/>
            <a:ext cx="6097345" cy="360381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solidFill>
                  <a:srgbClr val="003366"/>
                </a:solidFill>
                <a:cs typeface="B Nazanin" pitchFamily="2" charset="-78"/>
              </a:rPr>
              <a:t>1- 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قانون مبارزه با پول شویی مصوب 1386.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3366"/>
                </a:solidFill>
                <a:cs typeface="B Nazanin" pitchFamily="2" charset="-78"/>
              </a:rPr>
              <a:t>2-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آیین نامه اجرایی قانون مبارز با پول شویی </a:t>
            </a:r>
            <a:r>
              <a:rPr lang="en-US" i="1" u="sng" dirty="0" smtClean="0">
                <a:solidFill>
                  <a:srgbClr val="003366"/>
                </a:solidFill>
                <a:cs typeface="B Nazanin" pitchFamily="2" charset="-78"/>
              </a:rPr>
              <a:t>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مصوت 1388.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3366"/>
                </a:solidFill>
                <a:cs typeface="B Nazanin" pitchFamily="2" charset="-78"/>
              </a:rPr>
              <a:t>3-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دستورالعمل اجرایی مبارزه با پول شویی توسط حسابرسان.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3366"/>
                </a:solidFill>
                <a:cs typeface="B Nazanin" pitchFamily="2" charset="-78"/>
              </a:rPr>
              <a:t>4-  </a:t>
            </a:r>
            <a:r>
              <a:rPr lang="fa-IR" i="1" u="sng" dirty="0">
                <a:solidFill>
                  <a:srgbClr val="003366"/>
                </a:solidFill>
                <a:cs typeface="B Nazanin" pitchFamily="2" charset="-78"/>
              </a:rPr>
              <a:t>دستورالعمل اجرایی مبارزه با پول شویی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در شرکت های </a:t>
            </a:r>
          </a:p>
          <a:p>
            <a:pPr marL="0" indent="0" algn="r" rtl="1">
              <a:buNone/>
            </a:pPr>
            <a:r>
              <a:rPr lang="fa-IR" i="1" dirty="0" smtClean="0">
                <a:solidFill>
                  <a:srgbClr val="003366"/>
                </a:solidFill>
                <a:cs typeface="B Nazanin" pitchFamily="2" charset="-78"/>
              </a:rPr>
              <a:t>     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تجاری وموسسات غیر تجاری.</a:t>
            </a:r>
            <a:endParaRPr lang="fa-IR" i="1" u="sng" dirty="0">
              <a:solidFill>
                <a:srgbClr val="003366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solidFill>
                  <a:srgbClr val="003366"/>
                </a:solidFill>
                <a:cs typeface="B Nazanin" pitchFamily="2" charset="-78"/>
              </a:rPr>
              <a:t>5-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دستورالعمل مبارزه با پول شویی در حوزه اصناف. </a:t>
            </a:r>
            <a:r>
              <a:rPr lang="en-US" i="1" u="sng" dirty="0" smtClean="0">
                <a:solidFill>
                  <a:srgbClr val="003366"/>
                </a:solidFill>
                <a:cs typeface="B Nazanin" pitchFamily="2" charset="-78"/>
              </a:rPr>
              <a:t> </a:t>
            </a:r>
            <a:endParaRPr lang="fa-IR" i="1" u="sng" dirty="0" smtClean="0">
              <a:solidFill>
                <a:srgbClr val="003366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i="1" u="sng" dirty="0">
                <a:solidFill>
                  <a:srgbClr val="003366"/>
                </a:solidFill>
                <a:cs typeface="B Nazanin" pitchFamily="2" charset="-78"/>
              </a:rPr>
              <a:t>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6- دستورالعمل </a:t>
            </a:r>
            <a:r>
              <a:rPr lang="fa-IR" i="1" u="sng" dirty="0">
                <a:solidFill>
                  <a:srgbClr val="003366"/>
                </a:solidFill>
                <a:cs typeface="B Nazanin" pitchFamily="2" charset="-78"/>
              </a:rPr>
              <a:t>مبارزه با پول شویی </a:t>
            </a:r>
            <a:r>
              <a:rPr lang="fa-IR" i="1" u="sng" dirty="0" smtClean="0">
                <a:solidFill>
                  <a:srgbClr val="003366"/>
                </a:solidFill>
                <a:cs typeface="B Nazanin" pitchFamily="2" charset="-78"/>
              </a:rPr>
              <a:t>در دفاتر اسناد رسمی.</a:t>
            </a:r>
            <a:endParaRPr lang="fa-IR" i="1" u="sng" dirty="0">
              <a:solidFill>
                <a:srgbClr val="003366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endParaRPr lang="en-US" dirty="0">
              <a:solidFill>
                <a:srgbClr val="003366"/>
              </a:solidFill>
              <a:cs typeface="B Nazanin" pitchFamily="2" charset="-78"/>
            </a:endParaRPr>
          </a:p>
          <a:p>
            <a:pPr marL="0" indent="0" algn="r" rtl="1">
              <a:buNone/>
            </a:pPr>
            <a:endParaRPr lang="en-US" dirty="0">
              <a:solidFill>
                <a:srgbClr val="003366"/>
              </a:solidFill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89300" y="1031404"/>
            <a:ext cx="5823508" cy="6957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rtl="1"/>
            <a:r>
              <a:rPr lang="fa-IR" sz="3200" b="1" i="1" u="sng" dirty="0" smtClean="0">
                <a:solidFill>
                  <a:schemeClr val="tx2">
                    <a:lumMod val="50000"/>
                  </a:schemeClr>
                </a:solidFill>
                <a:cs typeface="B Zar" pitchFamily="2" charset="-78"/>
              </a:rPr>
              <a:t>قوانین مبارزه با پول شویی در ایران</a:t>
            </a:r>
            <a:endParaRPr lang="en-US" sz="3200" b="1" i="1" u="sng" dirty="0">
              <a:solidFill>
                <a:schemeClr val="tx2">
                  <a:lumMod val="50000"/>
                </a:schemeClr>
              </a:solidFill>
              <a:cs typeface="B Zar" pitchFamily="2" charset="-78"/>
            </a:endParaRPr>
          </a:p>
        </p:txBody>
      </p:sp>
      <p:pic>
        <p:nvPicPr>
          <p:cNvPr id="3074" name="Picture 2" descr="C:\Users\user\Desktop\9uy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476500"/>
            <a:ext cx="24003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8264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65" y="5613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03300" y="1429792"/>
            <a:ext cx="8096200" cy="4536504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1- گروه ضربت اقدام مالی(</a:t>
            </a:r>
            <a:r>
              <a:rPr lang="en-US" sz="2000" dirty="0" smtClean="0">
                <a:cs typeface="B Nazanin" pitchFamily="2" charset="-78"/>
              </a:rPr>
              <a:t>FATF</a:t>
            </a:r>
            <a:r>
              <a:rPr lang="fa-IR" sz="2000" dirty="0">
                <a:cs typeface="B Nazanin" pitchFamily="2" charset="-78"/>
              </a:rPr>
              <a:t>)</a:t>
            </a:r>
            <a:r>
              <a:rPr lang="en-US" sz="2000" dirty="0" smtClean="0">
                <a:cs typeface="B Nazanin" pitchFamily="2" charset="-78"/>
              </a:rPr>
              <a:t>force  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en-US" sz="2000" dirty="0" smtClean="0">
                <a:cs typeface="B Nazanin" pitchFamily="2" charset="-78"/>
              </a:rPr>
              <a:t>  financial action task</a:t>
            </a:r>
            <a:r>
              <a:rPr lang="fa-IR" sz="2000" dirty="0" smtClean="0">
                <a:cs typeface="B Nazanin" pitchFamily="2" charset="-78"/>
              </a:rPr>
              <a:t> 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2- کنوانسیون سازمان ملل علیه قاچاق مواد مخدر( وین 1988 )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3- گروه ناظران فنی بنگاه داری ساحلی </a:t>
            </a:r>
            <a:r>
              <a:rPr lang="en-US" sz="2000" dirty="0" smtClean="0">
                <a:cs typeface="B Nazanin" pitchFamily="2" charset="-78"/>
              </a:rPr>
              <a:t>(OGBS)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en-US" sz="2000" dirty="0" smtClean="0">
                <a:cs typeface="B Nazanin" pitchFamily="2" charset="-78"/>
              </a:rPr>
              <a:t>offshore group of banking supervisors                                                                             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4- کنوانسیون جلوگیری از تامین بودجه ترویسم (نیویودک 1999)</a:t>
            </a:r>
            <a:endParaRPr lang="en-US" sz="2000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 5- کنوانسیون </a:t>
            </a:r>
            <a:r>
              <a:rPr lang="fa-IR" sz="2000" dirty="0">
                <a:cs typeface="B Nazanin" pitchFamily="2" charset="-78"/>
              </a:rPr>
              <a:t>سازمان ملل علیه </a:t>
            </a:r>
            <a:r>
              <a:rPr lang="fa-IR" sz="2000" dirty="0" smtClean="0">
                <a:cs typeface="B Nazanin" pitchFamily="2" charset="-78"/>
              </a:rPr>
              <a:t>جرایم سازمان یافته (پالرمو2000)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6- گروه پمپیدو شورای اروپا 1971(مبارزه با سوءاستفاده از مواد مخدر وقاچاق آن)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7- کنوانسیون مبارزه با رشوه برای جلوگیری ازپول شویی</a:t>
            </a:r>
            <a:r>
              <a:rPr lang="en-US" sz="2000" dirty="0" smtClean="0">
                <a:cs typeface="B Nazanin" pitchFamily="2" charset="-78"/>
              </a:rPr>
              <a:t> (OECD) </a:t>
            </a:r>
            <a:r>
              <a:rPr lang="fa-IR" sz="2000" dirty="0" smtClean="0">
                <a:cs typeface="B Nazanin" pitchFamily="2" charset="-78"/>
              </a:rPr>
              <a:t>1997 </a:t>
            </a:r>
            <a:endParaRPr lang="en-US" sz="2000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en-US" sz="2000" dirty="0" smtClean="0">
                <a:cs typeface="B Nazanin" pitchFamily="2" charset="-78"/>
              </a:rPr>
              <a:t>Organization for economic co-operation and development 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8- گروه اگمونت 1995(این گروه ایجاد واحد اطلاعات مالی در سطح ملی را حمایت کرد.)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9- گروه ولسبورگ 2000( مشکل از 11 بانک با هدف ایجاد استاندارد های مالی در مبارزه با پولشویی) 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10-انجمن</a:t>
            </a:r>
            <a:r>
              <a:rPr lang="en-US" sz="2000" dirty="0" smtClean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نظار بیمه </a:t>
            </a:r>
            <a:r>
              <a:rPr lang="en-US" sz="2000" dirty="0" smtClean="0">
                <a:cs typeface="B Nazanin" pitchFamily="2" charset="-78"/>
              </a:rPr>
              <a:t>(international Association of insurance supervisors)</a:t>
            </a:r>
            <a:r>
              <a:rPr lang="fa-IR" sz="2000" dirty="0" smtClean="0">
                <a:cs typeface="B Nazanin" pitchFamily="2" charset="-78"/>
              </a:rPr>
              <a:t> </a:t>
            </a:r>
          </a:p>
          <a:p>
            <a:pPr marL="0" indent="0" algn="just" rtl="1">
              <a:buNone/>
            </a:pPr>
            <a:r>
              <a:rPr lang="fa-IR" sz="2000" dirty="0" smtClean="0">
                <a:cs typeface="B Nazanin" pitchFamily="2" charset="-78"/>
              </a:rPr>
              <a:t>11-سازمان بین المللی کمیسیون اوراق بهاءدار</a:t>
            </a:r>
            <a:endParaRPr lang="en-US" sz="2000" dirty="0" smtClean="0">
              <a:cs typeface="B Nazanin" pitchFamily="2" charset="-78"/>
            </a:endParaRPr>
          </a:p>
          <a:p>
            <a:pPr marL="0" indent="0" algn="just" rtl="1">
              <a:buNone/>
            </a:pPr>
            <a:r>
              <a:rPr lang="en-US" sz="2000" dirty="0" smtClean="0">
                <a:cs typeface="B Nazanin" pitchFamily="2" charset="-78"/>
              </a:rPr>
              <a:t> international organization of securities commissions 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721100" y="917104"/>
            <a:ext cx="5366307" cy="5179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rtl="1"/>
            <a:r>
              <a:rPr lang="fa-IR" sz="3200" b="1" u="sng" dirty="0" smtClean="0">
                <a:solidFill>
                  <a:srgbClr val="003366"/>
                </a:solidFill>
                <a:cs typeface="B Zar" pitchFamily="2" charset="-78"/>
              </a:rPr>
              <a:t>قوانین بین المللی مبارزه با پول شویی </a:t>
            </a:r>
            <a:endParaRPr lang="en-US" sz="3200" b="1" u="sng" dirty="0">
              <a:solidFill>
                <a:srgbClr val="003366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90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0" y="2336800"/>
            <a:ext cx="5183460" cy="218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a-IR" sz="8800" b="1" u="sng" dirty="0" smtClean="0">
                <a:solidFill>
                  <a:srgbClr val="003366"/>
                </a:solidFill>
                <a:cs typeface="B Nazanin" pitchFamily="2" charset="-78"/>
              </a:rPr>
              <a:t>پایان</a:t>
            </a:r>
            <a:br>
              <a:rPr lang="fa-IR" sz="8800" b="1" u="sng" dirty="0" smtClean="0">
                <a:solidFill>
                  <a:srgbClr val="003366"/>
                </a:solidFill>
                <a:cs typeface="B Nazanin" pitchFamily="2" charset="-78"/>
              </a:rPr>
            </a:br>
            <a:endParaRPr lang="fa-IR" sz="8800" b="1" u="sng" dirty="0">
              <a:solidFill>
                <a:srgbClr val="003366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52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22500" y="2098825"/>
            <a:ext cx="7272808" cy="296847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1- صفدری، اکبر: </a:t>
            </a:r>
            <a:r>
              <a:rPr lang="fa-IR" sz="2800" u="sng" dirty="0" smtClean="0">
                <a:cs typeface="B Nazanin" pitchFamily="2" charset="-78"/>
              </a:rPr>
              <a:t>پول شویی وضد پول شویی</a:t>
            </a:r>
          </a:p>
          <a:p>
            <a:pPr marL="0"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2- صحت، خسرو: </a:t>
            </a:r>
            <a:r>
              <a:rPr lang="fa-IR" sz="2800" u="sng" dirty="0" smtClean="0">
                <a:cs typeface="B Nazanin" pitchFamily="2" charset="-78"/>
              </a:rPr>
              <a:t>مقاله خصوصی سازی    </a:t>
            </a:r>
          </a:p>
          <a:p>
            <a:pPr marL="0"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3- احمدزاده، احمد: </a:t>
            </a:r>
            <a:r>
              <a:rPr lang="fa-IR" sz="2800" u="sng" dirty="0" smtClean="0">
                <a:cs typeface="B Nazanin" pitchFamily="2" charset="-78"/>
              </a:rPr>
              <a:t>حفاظت و نگهداری اسناد و کتب </a:t>
            </a:r>
          </a:p>
          <a:p>
            <a:pPr marL="0"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4- سلیمی، صادق: </a:t>
            </a:r>
            <a:r>
              <a:rPr lang="fa-IR" sz="2800" u="sng" dirty="0" smtClean="0">
                <a:cs typeface="B Nazanin" pitchFamily="2" charset="-78"/>
              </a:rPr>
              <a:t>جنایات سامان یافته فراملی </a:t>
            </a:r>
          </a:p>
          <a:p>
            <a:pPr marL="0"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5- میرمحمدصادقی، حسین: </a:t>
            </a:r>
            <a:r>
              <a:rPr lang="fa-IR" sz="2800" u="sng" dirty="0" smtClean="0">
                <a:cs typeface="B Nazanin" pitchFamily="2" charset="-78"/>
              </a:rPr>
              <a:t>پول شویی وارتباط با جرایم دیگر</a:t>
            </a:r>
          </a:p>
          <a:p>
            <a:pPr marL="0" indent="0" algn="r" rtl="1">
              <a:buNone/>
            </a:pPr>
            <a:r>
              <a:rPr lang="fa-IR" sz="2800" dirty="0" smtClean="0">
                <a:cs typeface="B Nazanin" pitchFamily="2" charset="-78"/>
              </a:rPr>
              <a:t>6- صحت، خسرو: </a:t>
            </a:r>
            <a:r>
              <a:rPr lang="fa-IR" sz="2800" u="sng" dirty="0" smtClean="0">
                <a:cs typeface="B Nazanin" pitchFamily="2" charset="-78"/>
              </a:rPr>
              <a:t>مدیریت باور و باور مدیریت</a:t>
            </a:r>
            <a:endParaRPr lang="en-US" sz="2800" u="sng" dirty="0"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4900" y="967904"/>
            <a:ext cx="5429808" cy="10081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fa-IR" sz="5400" b="1" u="sng" dirty="0" smtClean="0">
                <a:solidFill>
                  <a:srgbClr val="003366"/>
                </a:solidFill>
                <a:cs typeface="B Zar" pitchFamily="2" charset="-78"/>
              </a:rPr>
              <a:t>منابع:</a:t>
            </a:r>
            <a:endParaRPr lang="en-US" sz="5400" b="1" u="sng" dirty="0">
              <a:solidFill>
                <a:srgbClr val="003366"/>
              </a:solidFill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70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497540" y="2426467"/>
            <a:ext cx="6203305" cy="3192241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6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itchFamily="2" charset="-78"/>
              </a:rPr>
              <a:t>پول شویی </a:t>
            </a:r>
            <a:r>
              <a:rPr lang="fa-IR" sz="3600" dirty="0" smtClean="0">
                <a:cs typeface="B Nazanin" pitchFamily="2" charset="-78"/>
              </a:rPr>
              <a:t>یعنی تمیز کردن وتبدیل پول </a:t>
            </a:r>
            <a:r>
              <a:rPr lang="fa-IR" sz="3600" b="1" i="1" u="sng" dirty="0" smtClean="0">
                <a:solidFill>
                  <a:srgbClr val="FF0000"/>
                </a:solidFill>
                <a:cs typeface="B Nazanin" pitchFamily="2" charset="-78"/>
              </a:rPr>
              <a:t>کثیف</a:t>
            </a:r>
            <a:r>
              <a:rPr lang="fa-IR" sz="3600" dirty="0" smtClean="0">
                <a:cs typeface="B Nazanin" pitchFamily="2" charset="-78"/>
              </a:rPr>
              <a:t> به پول </a:t>
            </a:r>
            <a:r>
              <a:rPr lang="fa-IR" sz="3600" b="1" i="1" u="sng" dirty="0" smtClean="0">
                <a:solidFill>
                  <a:srgbClr val="00B050"/>
                </a:solidFill>
                <a:cs typeface="B Nazanin" pitchFamily="2" charset="-78"/>
              </a:rPr>
              <a:t>تمیز</a:t>
            </a:r>
            <a:r>
              <a:rPr lang="fa-IR" sz="3600" dirty="0" smtClean="0">
                <a:cs typeface="B Nazanin" pitchFamily="2" charset="-78"/>
              </a:rPr>
              <a:t>، یعنی پنهان کردن منشاء پول و</a:t>
            </a:r>
            <a:r>
              <a:rPr lang="en-US" sz="3600" dirty="0"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درآمدی که ناشی از عملیات مجرمانه است، بنحوی که آن را </a:t>
            </a:r>
            <a:r>
              <a:rPr lang="fa-IR" sz="3600" b="1" i="1" u="sng" dirty="0" smtClean="0">
                <a:solidFill>
                  <a:srgbClr val="00B050"/>
                </a:solidFill>
                <a:cs typeface="B Nazanin" pitchFamily="2" charset="-78"/>
              </a:rPr>
              <a:t>مشروع</a:t>
            </a:r>
            <a:r>
              <a:rPr lang="fa-IR" sz="3600" b="1" i="1" dirty="0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lang="fa-IR" sz="3600" b="1" i="1" dirty="0" smtClean="0">
                <a:solidFill>
                  <a:srgbClr val="003366"/>
                </a:solidFill>
                <a:cs typeface="B Nazanin" pitchFamily="2" charset="-78"/>
              </a:rPr>
              <a:t>و</a:t>
            </a:r>
            <a:r>
              <a:rPr lang="fa-IR" sz="3600" b="1" i="1" dirty="0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lang="fa-IR" sz="3600" b="1" i="1" u="sng" dirty="0" smtClean="0">
                <a:solidFill>
                  <a:srgbClr val="00B050"/>
                </a:solidFill>
                <a:cs typeface="B Nazanin" pitchFamily="2" charset="-78"/>
              </a:rPr>
              <a:t>قانونی</a:t>
            </a:r>
            <a:r>
              <a:rPr lang="en-US" sz="3600" b="1" i="1" dirty="0" smtClean="0">
                <a:solidFill>
                  <a:srgbClr val="00B050"/>
                </a:solidFill>
                <a:cs typeface="B Nazanin" pitchFamily="2" charset="-78"/>
              </a:rPr>
              <a:t> </a:t>
            </a:r>
            <a:r>
              <a:rPr lang="fa-IR" sz="3600" dirty="0" smtClean="0">
                <a:solidFill>
                  <a:srgbClr val="003366"/>
                </a:solidFill>
                <a:cs typeface="B Nazanin" pitchFamily="2" charset="-78"/>
              </a:rPr>
              <a:t>جلوه </a:t>
            </a:r>
            <a:r>
              <a:rPr lang="fa-IR" sz="3600" dirty="0" smtClean="0">
                <a:cs typeface="B Nazanin" pitchFamily="2" charset="-78"/>
              </a:rPr>
              <a:t>نماید.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23723" y="1223982"/>
            <a:ext cx="6965245" cy="120248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fa-IR" sz="7200" b="1" u="sng" dirty="0" smtClean="0">
                <a:solidFill>
                  <a:schemeClr val="tx1"/>
                </a:solidFill>
                <a:cs typeface="B Nazanin" pitchFamily="2" charset="-78"/>
              </a:rPr>
              <a:t>پول شویی چیست؟</a:t>
            </a:r>
            <a:endParaRPr lang="en-US" sz="72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709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924348" y="2145308"/>
            <a:ext cx="6264696" cy="287119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600" dirty="0" smtClean="0">
                <a:cs typeface="B Nazanin" pitchFamily="2" charset="-78"/>
              </a:rPr>
              <a:t>  وارد کردن درآمدهای نا مشروع به             </a:t>
            </a:r>
            <a:endParaRPr lang="en-US" sz="3600" dirty="0" smtClean="0">
              <a:cs typeface="B Nazanin" pitchFamily="2" charset="-78"/>
            </a:endParaRPr>
          </a:p>
          <a:p>
            <a:pPr marL="0" indent="0" algn="ctr" rtl="1">
              <a:buNone/>
            </a:pPr>
            <a:r>
              <a:rPr lang="en-US" sz="3600" dirty="0">
                <a:cs typeface="B Nazanin" pitchFamily="2" charset="-78"/>
              </a:rPr>
              <a:t> </a:t>
            </a:r>
            <a:r>
              <a:rPr lang="en-US" sz="3600" dirty="0" smtClean="0"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(</a:t>
            </a:r>
            <a:r>
              <a:rPr lang="fa-IR" sz="3600" b="1" i="1" u="sng" dirty="0" smtClean="0">
                <a:solidFill>
                  <a:srgbClr val="FF0000"/>
                </a:solidFill>
                <a:cs typeface="B Nazanin" pitchFamily="2" charset="-78"/>
              </a:rPr>
              <a:t>پول کثیف ناشی ازعملیات مجرمانه</a:t>
            </a:r>
            <a:r>
              <a:rPr lang="fa-IR" sz="3600" i="1" dirty="0">
                <a:solidFill>
                  <a:schemeClr val="accent2"/>
                </a:solidFill>
                <a:cs typeface="B Nazanin" pitchFamily="2" charset="-78"/>
              </a:rPr>
              <a:t>)</a:t>
            </a:r>
            <a:endParaRPr lang="en-US" sz="3600" i="1" dirty="0" smtClean="0">
              <a:solidFill>
                <a:schemeClr val="accent2"/>
              </a:solidFill>
              <a:cs typeface="B Nazanin" pitchFamily="2" charset="-78"/>
            </a:endParaRPr>
          </a:p>
          <a:p>
            <a:pPr marL="0" indent="0" algn="ctr" rtl="1">
              <a:buNone/>
            </a:pPr>
            <a:r>
              <a:rPr lang="fa-IR" sz="3600" dirty="0" smtClean="0">
                <a:cs typeface="B Nazanin" pitchFamily="2" charset="-78"/>
              </a:rPr>
              <a:t>نظام مالی یک کشور، بدون آنکه نظام های      </a:t>
            </a:r>
          </a:p>
          <a:p>
            <a:pPr marL="0" indent="0" algn="ctr" rtl="1">
              <a:buNone/>
            </a:pPr>
            <a:r>
              <a:rPr lang="fa-IR" sz="3600" dirty="0" smtClean="0">
                <a:cs typeface="B Nazanin" pitchFamily="2" charset="-78"/>
              </a:rPr>
              <a:t> نظارتی مربوطه مطلع شوند.</a:t>
            </a:r>
            <a:endParaRPr lang="en-US" sz="3600" dirty="0"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59300" y="1490683"/>
            <a:ext cx="3818468" cy="66720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fa-IR" sz="3600" b="1" u="sng" dirty="0" smtClean="0">
                <a:solidFill>
                  <a:schemeClr val="tx1"/>
                </a:solidFill>
                <a:cs typeface="B Nazanin" pitchFamily="2" charset="-78"/>
              </a:rPr>
              <a:t>بعبارتی دیگر:</a:t>
            </a:r>
            <a:endParaRPr lang="en-US" sz="3600" b="1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2" descr="C:\Users\user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092" y="1409700"/>
            <a:ext cx="4680520" cy="378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6240512" y="1789057"/>
            <a:ext cx="2664296" cy="3603812"/>
          </a:xfrm>
        </p:spPr>
        <p:txBody>
          <a:bodyPr>
            <a:normAutofit fontScale="92500"/>
          </a:bodyPr>
          <a:lstStyle/>
          <a:p>
            <a:pPr marL="0" indent="0" algn="ctr" rtl="1">
              <a:buNone/>
            </a:pPr>
            <a:r>
              <a:rPr lang="fa-IR" sz="4000" b="1" i="1" u="sng" dirty="0" smtClean="0"/>
              <a:t>به پول و درآمد های کسب شده از راه های غیر قانونی و نامشروع، گفته می شود. </a:t>
            </a:r>
            <a:endParaRPr lang="en-US" sz="4000" b="1" i="1" u="sng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405612" y="985053"/>
            <a:ext cx="2480156" cy="84451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fa-IR" sz="4800" b="1" i="1" u="sng" dirty="0" smtClean="0">
                <a:solidFill>
                  <a:srgbClr val="FF0000"/>
                </a:solidFill>
              </a:rPr>
              <a:t>پول کثیف</a:t>
            </a:r>
            <a:endParaRPr lang="en-US" sz="48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1682924" y="1302916"/>
            <a:ext cx="6912768" cy="395025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b="1" i="1" dirty="0" smtClean="0">
                <a:cs typeface="B Nazanin" pitchFamily="2" charset="-78"/>
              </a:rPr>
              <a:t>پول شویی پدیده جدیدی نمی باشد. پول شویی همسو با منفت طلبی فردی، گروهی و سازمانی و در مغایرت آشکار با منافع عمومی آغاز می شود.</a:t>
            </a:r>
            <a:r>
              <a:rPr lang="en-US" sz="2800" b="1" i="1" dirty="0" smtClean="0">
                <a:cs typeface="B Nazanin" pitchFamily="2" charset="-78"/>
              </a:rPr>
              <a:t> </a:t>
            </a:r>
            <a:r>
              <a:rPr lang="fa-IR" sz="2800" b="1" i="1" dirty="0" smtClean="0">
                <a:cs typeface="B Nazanin" pitchFamily="2" charset="-78"/>
              </a:rPr>
              <a:t>به همین دلیل این پدیده با زندگی اجتماعی انسان شروع شده است. اما پول شویی به مفهوم امروزی باکشف چمدان پول در فرودگاه </a:t>
            </a:r>
            <a:r>
              <a:rPr lang="en-US" sz="2800" b="1" i="1" dirty="0" smtClean="0">
                <a:cs typeface="B Nazanin" pitchFamily="2" charset="-78"/>
              </a:rPr>
              <a:t> </a:t>
            </a:r>
            <a:r>
              <a:rPr lang="fa-IR" sz="2800" b="1" i="1" dirty="0" smtClean="0">
                <a:cs typeface="B Nazanin" pitchFamily="2" charset="-78"/>
              </a:rPr>
              <a:t>بالرمو در </a:t>
            </a:r>
            <a:r>
              <a:rPr lang="fa-IR" sz="2800" b="1" i="1" dirty="0" smtClean="0">
                <a:solidFill>
                  <a:srgbClr val="FF0000"/>
                </a:solidFill>
                <a:cs typeface="B Nazanin" pitchFamily="2" charset="-78"/>
              </a:rPr>
              <a:t>سال 1979</a:t>
            </a:r>
            <a:r>
              <a:rPr lang="fa-IR" sz="2800" b="1" i="1" dirty="0" smtClean="0">
                <a:cs typeface="B Nazanin" pitchFamily="2" charset="-78"/>
              </a:rPr>
              <a:t>شناخته می شود. اما زمینه این شناخت در </a:t>
            </a:r>
            <a:r>
              <a:rPr lang="fa-IR" sz="2800" b="1" i="1" dirty="0" smtClean="0">
                <a:solidFill>
                  <a:srgbClr val="FF0000"/>
                </a:solidFill>
                <a:cs typeface="B Nazanin" pitchFamily="2" charset="-78"/>
              </a:rPr>
              <a:t>سال 1920</a:t>
            </a:r>
            <a:r>
              <a:rPr lang="fa-IR" sz="2800" b="1" i="1" dirty="0" smtClean="0">
                <a:cs typeface="B Nazanin" pitchFamily="2" charset="-78"/>
              </a:rPr>
              <a:t>باتطهیر پول ناشی از عملیات مجرمانه گروه آل کاپون با درآمد رخت شویی در امریکا فراهم شده است. </a:t>
            </a:r>
            <a:endParaRPr lang="en-US" sz="2800" b="1" i="1" dirty="0"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181600" y="616753"/>
            <a:ext cx="3403600" cy="69886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fa-IR" sz="4000" b="1" u="sng" dirty="0" smtClean="0">
                <a:solidFill>
                  <a:srgbClr val="FF0000"/>
                </a:solidFill>
                <a:cs typeface="B Nazanin" pitchFamily="2" charset="-78"/>
              </a:rPr>
              <a:t>پیدایش پول شویی</a:t>
            </a:r>
            <a:endParaRPr lang="en-US" sz="4000" b="1" u="sng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39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2872740" y="1700808"/>
            <a:ext cx="6196405" cy="4022261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sz="2800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1- عملیات مالی پیچیده و مستمر است.</a:t>
            </a:r>
          </a:p>
          <a:p>
            <a:pPr marL="0" indent="0" algn="r" rtl="1">
              <a:buNone/>
            </a:pPr>
            <a:r>
              <a:rPr lang="fa-IR" sz="2800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2- پول شویی جرمی ثانویه است.</a:t>
            </a:r>
          </a:p>
          <a:p>
            <a:pPr marL="0" indent="0" algn="r" rtl="1">
              <a:buNone/>
            </a:pPr>
            <a:r>
              <a:rPr lang="fa-IR" sz="2800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3- پول شویی جرمی فراملی است.</a:t>
            </a:r>
          </a:p>
          <a:p>
            <a:pPr marL="0" indent="0" algn="r" rtl="1">
              <a:buNone/>
            </a:pPr>
            <a:r>
              <a:rPr lang="fa-IR" sz="2800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4- جرم فرهیختگان و متخصصین می باشد.</a:t>
            </a:r>
          </a:p>
          <a:p>
            <a:pPr marL="0" indent="0" algn="r" rtl="1">
              <a:buNone/>
            </a:pPr>
            <a:r>
              <a:rPr lang="fa-IR" sz="2800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5- در ابعاد بزرگ اتفاق می افتد.</a:t>
            </a:r>
          </a:p>
          <a:p>
            <a:pPr marL="0" indent="0" algn="r" rtl="1">
              <a:buNone/>
            </a:pPr>
            <a:r>
              <a:rPr lang="fa-IR" sz="2800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6- پول شویی جرم ترکیبی است.</a:t>
            </a:r>
          </a:p>
          <a:p>
            <a:pPr marL="0" indent="0" algn="r" rtl="1">
              <a:buNone/>
            </a:pPr>
            <a:r>
              <a:rPr lang="fa-IR" sz="2800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7- جرمی سازمان یافته است.</a:t>
            </a:r>
          </a:p>
          <a:p>
            <a:pPr marL="0" indent="0" algn="r" rtl="1">
              <a:buNone/>
            </a:pPr>
            <a:r>
              <a:rPr lang="fa-IR" sz="2800" u="sng" dirty="0" smtClean="0">
                <a:solidFill>
                  <a:schemeClr val="tx2">
                    <a:lumMod val="50000"/>
                  </a:schemeClr>
                </a:solidFill>
                <a:cs typeface="B Nazanin" pitchFamily="2" charset="-78"/>
              </a:rPr>
              <a:t>8- پول شویی جرمی مستمر است.</a:t>
            </a:r>
            <a:endParaRPr lang="en-US" sz="2800" u="sng" dirty="0">
              <a:solidFill>
                <a:schemeClr val="tx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49700" y="901700"/>
            <a:ext cx="5137708" cy="66791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fa-IR" sz="3600" b="1" u="sng" dirty="0" smtClean="0">
                <a:solidFill>
                  <a:schemeClr val="tx1"/>
                </a:solidFill>
                <a:cs typeface="B Zar" pitchFamily="2" charset="-78"/>
              </a:rPr>
              <a:t>ویژگی های جرم پول شویی</a:t>
            </a:r>
            <a:endParaRPr lang="en-US" sz="3600" b="1" u="sng" dirty="0">
              <a:solidFill>
                <a:schemeClr val="tx1"/>
              </a:solidFill>
              <a:cs typeface="B Zar" pitchFamily="2" charset="-78"/>
            </a:endParaRPr>
          </a:p>
        </p:txBody>
      </p:sp>
      <p:pic>
        <p:nvPicPr>
          <p:cNvPr id="1026" name="Picture 2" descr="C:\Users\user\Desktop\تصویر\nb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210936"/>
            <a:ext cx="3118400" cy="22467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6801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865" y="52324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386331"/>
              </p:ext>
            </p:extLst>
          </p:nvPr>
        </p:nvGraphicFramePr>
        <p:xfrm>
          <a:off x="4041775" y="1801813"/>
          <a:ext cx="4975225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66928" y="952499"/>
            <a:ext cx="3451572" cy="82031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fa-IR" sz="3600" b="1" u="sng" dirty="0" smtClean="0">
                <a:solidFill>
                  <a:schemeClr val="tx1"/>
                </a:solidFill>
                <a:cs typeface="B Zar" pitchFamily="2" charset="-78"/>
              </a:rPr>
              <a:t> انواع پول کثیف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0"/>
          <a:stretch/>
        </p:blipFill>
        <p:spPr bwMode="auto">
          <a:xfrm>
            <a:off x="1608138" y="1987405"/>
            <a:ext cx="2697162" cy="23305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647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33" y="120878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KHS</a:t>
            </a:r>
            <a:endParaRPr lang="en-US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962105" y="1737092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800" dirty="0" smtClean="0">
                <a:cs typeface="B Nazanin" pitchFamily="2" charset="-78"/>
              </a:rPr>
              <a:t>امنیت شغلی با یادگیری مستمر</a:t>
            </a:r>
            <a:endParaRPr lang="en-US" sz="18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465" y="5537200"/>
            <a:ext cx="213552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خسرو صحت 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مدرس و مشاور مدیریت منابع انسانی </a:t>
            </a:r>
          </a:p>
          <a:p>
            <a:pPr algn="ctr" rtl="1"/>
            <a:r>
              <a:rPr lang="fa-IR" sz="1200" dirty="0" smtClean="0">
                <a:solidFill>
                  <a:schemeClr val="tx1"/>
                </a:solidFill>
                <a:cs typeface="B Nazanin" pitchFamily="2" charset="-78"/>
              </a:rPr>
              <a:t>با 30 سال تجربه ی اجرایی</a:t>
            </a:r>
          </a:p>
          <a:p>
            <a:pPr algn="ctr" rtl="1"/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09123187519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734300" y="6685595"/>
            <a:ext cx="1346200" cy="119762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solidFill>
              <a:schemeClr val="accent1">
                <a:lumMod val="25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58014"/>
              </p:ext>
            </p:extLst>
          </p:nvPr>
        </p:nvGraphicFramePr>
        <p:xfrm>
          <a:off x="2352675" y="19542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98701" y="1206500"/>
            <a:ext cx="6172199" cy="604416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fa-IR" sz="3600" b="1" u="sng" dirty="0" smtClean="0">
                <a:solidFill>
                  <a:schemeClr val="tx2"/>
                </a:solidFill>
                <a:cs typeface="B Zar" pitchFamily="2" charset="-78"/>
              </a:rPr>
              <a:t> انواع پول شویی از نظر محل وقوع جرم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2055</Words>
  <Application>Microsoft Office PowerPoint</Application>
  <PresentationFormat>On-screen Show (4:3)</PresentationFormat>
  <Paragraphs>378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B Mitra</vt:lpstr>
      <vt:lpstr>B Nazanin</vt:lpstr>
      <vt:lpstr>B Zar</vt:lpstr>
      <vt:lpstr>Times New Roman</vt:lpstr>
      <vt:lpstr>Verdana</vt:lpstr>
      <vt:lpstr>Wingdings</vt:lpstr>
      <vt:lpstr>Wingdings 2</vt:lpstr>
      <vt:lpstr>Default Design</vt:lpstr>
      <vt:lpstr>PowerPoint Presentation</vt:lpstr>
      <vt:lpstr>PowerPoint Presentation</vt:lpstr>
      <vt:lpstr>پول شویی چیست؟</vt:lpstr>
      <vt:lpstr>بعبارتی دیگر:</vt:lpstr>
      <vt:lpstr>پول کثیف</vt:lpstr>
      <vt:lpstr>پیدایش پول شویی</vt:lpstr>
      <vt:lpstr>ویژگی های جرم پول شویی</vt:lpstr>
      <vt:lpstr> انواع پول کثیف</vt:lpstr>
      <vt:lpstr> انواع پول شویی از نظر محل وقوع جرم</vt:lpstr>
      <vt:lpstr>رابطه پول شویی با جرم فرایند پول شویی</vt:lpstr>
      <vt:lpstr>جرایم می توانند:</vt:lpstr>
      <vt:lpstr>مراحل پول شویی</vt:lpstr>
      <vt:lpstr>PowerPoint Presentation</vt:lpstr>
      <vt:lpstr>محیط های مناسب پول شویی</vt:lpstr>
      <vt:lpstr>موانع شناسایی مبدا پول </vt:lpstr>
      <vt:lpstr>مبادی ورود پول کثیف به نظام پولی کشور</vt:lpstr>
      <vt:lpstr> پول شویی از طریق نظام بانکی</vt:lpstr>
      <vt:lpstr> پول شویی از طریق موسسات مالی</vt:lpstr>
      <vt:lpstr> پول شویی از طریق موسسات غیر مالی</vt:lpstr>
      <vt:lpstr>آثار پول شویی</vt:lpstr>
      <vt:lpstr> برای مبارزه با                                پول شویی چه    باید کرد؟</vt:lpstr>
      <vt:lpstr> بستر های عمومی را فراهم کنید</vt:lpstr>
      <vt:lpstr>تدارک اصول اولیه برای مبارزه پول شویی  درسطح سازمان ها</vt:lpstr>
      <vt:lpstr>قوانین مبارزه با پول شویی در ایران</vt:lpstr>
      <vt:lpstr>قوانین بین المللی مبارزه با پول شویی </vt:lpstr>
      <vt:lpstr>PowerPoint Presentation</vt:lpstr>
      <vt:lpstr>منابع: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user</cp:lastModifiedBy>
  <cp:revision>115</cp:revision>
  <dcterms:created xsi:type="dcterms:W3CDTF">2005-02-28T14:06:28Z</dcterms:created>
  <dcterms:modified xsi:type="dcterms:W3CDTF">2017-07-05T11:47:55Z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